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19"/>
  </p:handoutMasterIdLst>
  <p:sldIdLst>
    <p:sldId id="256" r:id="rId3"/>
    <p:sldId id="257" r:id="rId5"/>
    <p:sldId id="258" r:id="rId6"/>
    <p:sldId id="259" r:id="rId7"/>
    <p:sldId id="273" r:id="rId8"/>
    <p:sldId id="272" r:id="rId9"/>
    <p:sldId id="260" r:id="rId10"/>
    <p:sldId id="274" r:id="rId11"/>
    <p:sldId id="261" r:id="rId12"/>
    <p:sldId id="275" r:id="rId13"/>
    <p:sldId id="277" r:id="rId14"/>
    <p:sldId id="262" r:id="rId15"/>
    <p:sldId id="278" r:id="rId16"/>
    <p:sldId id="279" r:id="rId17"/>
    <p:sldId id="267" r:id="rId1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autoAdjust="0"/>
    <p:restoredTop sz="93969" autoAdjust="0"/>
  </p:normalViewPr>
  <p:slideViewPr>
    <p:cSldViewPr snapToGrid="0" showGuides="1">
      <p:cViewPr varScale="1">
        <p:scale>
          <a:sx n="61" d="100"/>
          <a:sy n="61" d="100"/>
        </p:scale>
        <p:origin x="978" y="78"/>
      </p:cViewPr>
      <p:guideLst>
        <p:guide orient="horz" pos="2156"/>
        <p:guide pos="383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98" y="4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8.sv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6" Type="http://schemas.openxmlformats.org/officeDocument/2006/relationships/image" Target="../media/image24.svg"/><Relationship Id="rId15" Type="http://schemas.openxmlformats.org/officeDocument/2006/relationships/image" Target="../media/image23.png"/><Relationship Id="rId14" Type="http://schemas.openxmlformats.org/officeDocument/2006/relationships/image" Target="../media/image22.svg"/><Relationship Id="rId13" Type="http://schemas.openxmlformats.org/officeDocument/2006/relationships/image" Target="../media/image21.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8.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DFD3427-B23B-4D0E-B343-7397C2AE37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32A330-4955-4C45-8BB1-AA9D0035282A}">
      <dgm:prSet/>
      <dgm:spPr/>
      <dgm:t>
        <a:bodyPr/>
        <a:lstStyle/>
        <a:p>
          <a:r>
            <a:rPr lang="en-US"/>
            <a:t>Introduction</a:t>
          </a:r>
        </a:p>
      </dgm:t>
    </dgm:pt>
    <dgm:pt modelId="{CFDA0E40-2CC1-431A-9E85-31DFABDCBE6B}" cxnId="{A47397E1-4F97-4D7F-A75A-E4117F581C9F}" type="parTrans">
      <dgm:prSet/>
      <dgm:spPr/>
      <dgm:t>
        <a:bodyPr/>
        <a:lstStyle/>
        <a:p>
          <a:endParaRPr lang="en-US"/>
        </a:p>
      </dgm:t>
    </dgm:pt>
    <dgm:pt modelId="{6728A3EE-E92F-4A84-B4AE-7E7982B6B36C}" cxnId="{A47397E1-4F97-4D7F-A75A-E4117F581C9F}" type="sibTrans">
      <dgm:prSet/>
      <dgm:spPr/>
      <dgm:t>
        <a:bodyPr/>
        <a:lstStyle/>
        <a:p>
          <a:endParaRPr lang="en-US"/>
        </a:p>
      </dgm:t>
    </dgm:pt>
    <dgm:pt modelId="{36D4C5AC-BD42-4331-861F-72B380AF7148}">
      <dgm:prSet/>
      <dgm:spPr/>
      <dgm:t>
        <a:bodyPr/>
        <a:lstStyle/>
        <a:p>
          <a:r>
            <a:rPr lang="en-US"/>
            <a:t>Literature Review</a:t>
          </a:r>
        </a:p>
      </dgm:t>
    </dgm:pt>
    <dgm:pt modelId="{7C8E7762-2B72-45AB-A354-A94B43538C93}" cxnId="{98ABB89F-D0C1-4BCE-9D8D-179FADEB0BE6}" type="parTrans">
      <dgm:prSet/>
      <dgm:spPr/>
      <dgm:t>
        <a:bodyPr/>
        <a:lstStyle/>
        <a:p>
          <a:endParaRPr lang="en-US"/>
        </a:p>
      </dgm:t>
    </dgm:pt>
    <dgm:pt modelId="{560C70A0-31B8-4137-BAB1-927506A25818}" cxnId="{98ABB89F-D0C1-4BCE-9D8D-179FADEB0BE6}" type="sibTrans">
      <dgm:prSet/>
      <dgm:spPr/>
      <dgm:t>
        <a:bodyPr/>
        <a:lstStyle/>
        <a:p>
          <a:endParaRPr lang="en-US"/>
        </a:p>
      </dgm:t>
    </dgm:pt>
    <dgm:pt modelId="{EE610B97-3FDB-467A-B0DB-68FD65FAD225}">
      <dgm:prSet/>
      <dgm:spPr/>
      <dgm:t>
        <a:bodyPr/>
        <a:lstStyle/>
        <a:p>
          <a:r>
            <a:rPr lang="en-US"/>
            <a:t>Proposed Solution</a:t>
          </a:r>
        </a:p>
      </dgm:t>
    </dgm:pt>
    <dgm:pt modelId="{80BE3519-650A-4A40-A511-391F675587DF}" cxnId="{7B594BCE-56D6-4C1C-8388-D1C8C0F019D6}" type="parTrans">
      <dgm:prSet/>
      <dgm:spPr/>
      <dgm:t>
        <a:bodyPr/>
        <a:lstStyle/>
        <a:p>
          <a:endParaRPr lang="en-US"/>
        </a:p>
      </dgm:t>
    </dgm:pt>
    <dgm:pt modelId="{65452FFF-3FAA-4E34-8DCC-86C36739E1B9}" cxnId="{7B594BCE-56D6-4C1C-8388-D1C8C0F019D6}" type="sibTrans">
      <dgm:prSet/>
      <dgm:spPr/>
      <dgm:t>
        <a:bodyPr/>
        <a:lstStyle/>
        <a:p>
          <a:endParaRPr lang="en-US"/>
        </a:p>
      </dgm:t>
    </dgm:pt>
    <dgm:pt modelId="{F1C72DC8-9EF6-492D-9CC4-5FC6806AC2B2}">
      <dgm:prSet/>
      <dgm:spPr/>
      <dgm:t>
        <a:bodyPr/>
        <a:lstStyle/>
        <a:p>
          <a:r>
            <a:rPr lang="en-US"/>
            <a:t>Results</a:t>
          </a:r>
        </a:p>
      </dgm:t>
    </dgm:pt>
    <dgm:pt modelId="{61B2A7FA-D4BD-4567-8A3A-F05952C2E1C6}" cxnId="{D5918FA0-A63B-4551-9B66-AB14C9B93261}" type="parTrans">
      <dgm:prSet/>
      <dgm:spPr/>
      <dgm:t>
        <a:bodyPr/>
        <a:lstStyle/>
        <a:p>
          <a:endParaRPr lang="en-US"/>
        </a:p>
      </dgm:t>
    </dgm:pt>
    <dgm:pt modelId="{9CD04FED-083E-4F8A-A742-5267B4ECC020}" cxnId="{D5918FA0-A63B-4551-9B66-AB14C9B93261}" type="sibTrans">
      <dgm:prSet/>
      <dgm:spPr/>
      <dgm:t>
        <a:bodyPr/>
        <a:lstStyle/>
        <a:p>
          <a:endParaRPr lang="en-US"/>
        </a:p>
      </dgm:t>
    </dgm:pt>
    <dgm:pt modelId="{6CEE854B-8ED9-4F89-9224-E17C5267B806}">
      <dgm:prSet/>
      <dgm:spPr/>
      <dgm:t>
        <a:bodyPr/>
        <a:lstStyle/>
        <a:p>
          <a:r>
            <a:rPr lang="en-US"/>
            <a:t>Teamwork / Tasks Division</a:t>
          </a:r>
        </a:p>
      </dgm:t>
    </dgm:pt>
    <dgm:pt modelId="{E4DDDC6A-6A14-476F-A9B2-ED12721851E2}" cxnId="{17B32716-BA5F-420D-A960-A51A19C47E5D}" type="parTrans">
      <dgm:prSet/>
      <dgm:spPr/>
      <dgm:t>
        <a:bodyPr/>
        <a:lstStyle/>
        <a:p>
          <a:endParaRPr lang="en-US"/>
        </a:p>
      </dgm:t>
    </dgm:pt>
    <dgm:pt modelId="{0DDC16A9-EA9A-44D1-8160-129371270109}" cxnId="{17B32716-BA5F-420D-A960-A51A19C47E5D}" type="sibTrans">
      <dgm:prSet/>
      <dgm:spPr/>
      <dgm:t>
        <a:bodyPr/>
        <a:lstStyle/>
        <a:p>
          <a:endParaRPr lang="en-US"/>
        </a:p>
      </dgm:t>
    </dgm:pt>
    <dgm:pt modelId="{88F92BBE-2CC0-427F-A2AD-4CB713290E06}">
      <dgm:prSet/>
      <dgm:spPr/>
      <dgm:t>
        <a:bodyPr/>
        <a:lstStyle/>
        <a:p>
          <a:r>
            <a:rPr lang="en-US"/>
            <a:t>Timeline</a:t>
          </a:r>
        </a:p>
      </dgm:t>
    </dgm:pt>
    <dgm:pt modelId="{6A4B4E1E-336B-4978-933E-81ED844BCA7C}" cxnId="{93479F1C-BFC2-4A8B-B13B-99BC51B0133B}" type="parTrans">
      <dgm:prSet/>
      <dgm:spPr/>
      <dgm:t>
        <a:bodyPr/>
        <a:lstStyle/>
        <a:p>
          <a:endParaRPr lang="en-US"/>
        </a:p>
      </dgm:t>
    </dgm:pt>
    <dgm:pt modelId="{D827211C-BFD3-4E86-ABF7-B76413AF027E}" cxnId="{93479F1C-BFC2-4A8B-B13B-99BC51B0133B}" type="sibTrans">
      <dgm:prSet/>
      <dgm:spPr/>
      <dgm:t>
        <a:bodyPr/>
        <a:lstStyle/>
        <a:p>
          <a:endParaRPr lang="en-US"/>
        </a:p>
      </dgm:t>
    </dgm:pt>
    <dgm:pt modelId="{7DB26F67-EDE2-41A8-8481-441DB132F3CE}">
      <dgm:prSet/>
      <dgm:spPr/>
      <dgm:t>
        <a:bodyPr/>
        <a:lstStyle/>
        <a:p>
          <a:r>
            <a:rPr lang="en-US"/>
            <a:t>Learning</a:t>
          </a:r>
        </a:p>
      </dgm:t>
    </dgm:pt>
    <dgm:pt modelId="{724AFC4F-E2F1-449E-B402-2CC76496849C}" cxnId="{A0248344-DFE5-4FE0-8BBC-6536FBEBD7C8}" type="parTrans">
      <dgm:prSet/>
      <dgm:spPr/>
      <dgm:t>
        <a:bodyPr/>
        <a:lstStyle/>
        <a:p>
          <a:endParaRPr lang="en-US"/>
        </a:p>
      </dgm:t>
    </dgm:pt>
    <dgm:pt modelId="{48013EFA-05A0-4F23-8157-EB66EC7A7836}" cxnId="{A0248344-DFE5-4FE0-8BBC-6536FBEBD7C8}" type="sibTrans">
      <dgm:prSet/>
      <dgm:spPr/>
      <dgm:t>
        <a:bodyPr/>
        <a:lstStyle/>
        <a:p>
          <a:endParaRPr lang="en-US"/>
        </a:p>
      </dgm:t>
    </dgm:pt>
    <dgm:pt modelId="{926708B6-08CF-48A3-8CB5-020BEE7E57DD}">
      <dgm:prSet/>
      <dgm:spPr/>
      <dgm:t>
        <a:bodyPr/>
        <a:lstStyle/>
        <a:p>
          <a:r>
            <a:rPr lang="en-US"/>
            <a:t>Conclusion</a:t>
          </a:r>
        </a:p>
      </dgm:t>
    </dgm:pt>
    <dgm:pt modelId="{2847AC3D-C435-4D76-8BC7-A99AB2C17C47}" cxnId="{5AE53570-65C8-4138-A7B7-8FF2987582BC}" type="parTrans">
      <dgm:prSet/>
      <dgm:spPr/>
      <dgm:t>
        <a:bodyPr/>
        <a:lstStyle/>
        <a:p>
          <a:endParaRPr lang="en-US"/>
        </a:p>
      </dgm:t>
    </dgm:pt>
    <dgm:pt modelId="{BF58DCB0-C510-42B0-A6F4-6F2B86A6F4F9}" cxnId="{5AE53570-65C8-4138-A7B7-8FF2987582BC}" type="sibTrans">
      <dgm:prSet/>
      <dgm:spPr/>
      <dgm:t>
        <a:bodyPr/>
        <a:lstStyle/>
        <a:p>
          <a:endParaRPr lang="en-US"/>
        </a:p>
      </dgm:t>
    </dgm:pt>
    <dgm:pt modelId="{8F5464FC-2E02-4838-898D-CF5B1DF96274}" type="pres">
      <dgm:prSet presAssocID="{8DFD3427-B23B-4D0E-B343-7397C2AE3760}" presName="root" presStyleCnt="0">
        <dgm:presLayoutVars>
          <dgm:dir/>
          <dgm:resizeHandles val="exact"/>
        </dgm:presLayoutVars>
      </dgm:prSet>
      <dgm:spPr/>
    </dgm:pt>
    <dgm:pt modelId="{00B211CA-0DFF-4338-ADA6-D84E60EE90D5}" type="pres">
      <dgm:prSet presAssocID="{1232A330-4955-4C45-8BB1-AA9D0035282A}" presName="compNode" presStyleCnt="0"/>
      <dgm:spPr/>
    </dgm:pt>
    <dgm:pt modelId="{CE2D7C7F-1F92-4DFA-B88D-7E4F5ED7B7D5}" type="pres">
      <dgm:prSet presAssocID="{1232A330-4955-4C45-8BB1-AA9D0035282A}" presName="bgRect" presStyleLbl="bgShp" presStyleIdx="0" presStyleCnt="8"/>
      <dgm:spPr/>
    </dgm:pt>
    <dgm:pt modelId="{FAE74001-F51C-4D83-9B0D-D988F2713296}" type="pres">
      <dgm:prSet presAssocID="{1232A330-4955-4C45-8BB1-AA9D0035282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1C4BD7C7-4471-4B55-9086-38FCD6AE507E}" type="pres">
      <dgm:prSet presAssocID="{1232A330-4955-4C45-8BB1-AA9D0035282A}" presName="spaceRect" presStyleCnt="0"/>
      <dgm:spPr/>
    </dgm:pt>
    <dgm:pt modelId="{A005A901-4342-4919-8190-7194EA94B837}" type="pres">
      <dgm:prSet presAssocID="{1232A330-4955-4C45-8BB1-AA9D0035282A}" presName="parTx" presStyleLbl="revTx" presStyleIdx="0" presStyleCnt="8">
        <dgm:presLayoutVars>
          <dgm:chMax val="0"/>
          <dgm:chPref val="0"/>
        </dgm:presLayoutVars>
      </dgm:prSet>
      <dgm:spPr/>
    </dgm:pt>
    <dgm:pt modelId="{05FF83FA-650D-4540-99AF-19F09E0EF79B}" type="pres">
      <dgm:prSet presAssocID="{6728A3EE-E92F-4A84-B4AE-7E7982B6B36C}" presName="sibTrans" presStyleCnt="0"/>
      <dgm:spPr/>
    </dgm:pt>
    <dgm:pt modelId="{592B8963-653F-4D42-88A0-82902E676352}" type="pres">
      <dgm:prSet presAssocID="{36D4C5AC-BD42-4331-861F-72B380AF7148}" presName="compNode" presStyleCnt="0"/>
      <dgm:spPr/>
    </dgm:pt>
    <dgm:pt modelId="{5029C3A7-7C98-4C5B-98EC-CB3813DFF76B}" type="pres">
      <dgm:prSet presAssocID="{36D4C5AC-BD42-4331-861F-72B380AF7148}" presName="bgRect" presStyleLbl="bgShp" presStyleIdx="1" presStyleCnt="8"/>
      <dgm:spPr/>
    </dgm:pt>
    <dgm:pt modelId="{B563C2A2-75F1-4702-8A2A-EB3347874FF7}" type="pres">
      <dgm:prSet presAssocID="{36D4C5AC-BD42-4331-861F-72B380AF714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8F8567A3-8EF7-4AD9-9343-00DD66B8F33B}" type="pres">
      <dgm:prSet presAssocID="{36D4C5AC-BD42-4331-861F-72B380AF7148}" presName="spaceRect" presStyleCnt="0"/>
      <dgm:spPr/>
    </dgm:pt>
    <dgm:pt modelId="{9A17978E-43C4-4FFF-B82B-80CAE11C321C}" type="pres">
      <dgm:prSet presAssocID="{36D4C5AC-BD42-4331-861F-72B380AF7148}" presName="parTx" presStyleLbl="revTx" presStyleIdx="1" presStyleCnt="8">
        <dgm:presLayoutVars>
          <dgm:chMax val="0"/>
          <dgm:chPref val="0"/>
        </dgm:presLayoutVars>
      </dgm:prSet>
      <dgm:spPr/>
    </dgm:pt>
    <dgm:pt modelId="{69538530-D145-4235-B001-6385ADFF2EF4}" type="pres">
      <dgm:prSet presAssocID="{560C70A0-31B8-4137-BAB1-927506A25818}" presName="sibTrans" presStyleCnt="0"/>
      <dgm:spPr/>
    </dgm:pt>
    <dgm:pt modelId="{3A32AAF4-73A3-41E1-9ACE-9BDDD886D841}" type="pres">
      <dgm:prSet presAssocID="{EE610B97-3FDB-467A-B0DB-68FD65FAD225}" presName="compNode" presStyleCnt="0"/>
      <dgm:spPr/>
    </dgm:pt>
    <dgm:pt modelId="{CCF3E5A2-12A1-4AF0-BD3C-2DC60747C4EC}" type="pres">
      <dgm:prSet presAssocID="{EE610B97-3FDB-467A-B0DB-68FD65FAD225}" presName="bgRect" presStyleLbl="bgShp" presStyleIdx="2" presStyleCnt="8"/>
      <dgm:spPr/>
    </dgm:pt>
    <dgm:pt modelId="{66F11632-2A17-47F0-91A4-8B4829D4193B}" type="pres">
      <dgm:prSet presAssocID="{EE610B97-3FDB-467A-B0DB-68FD65FAD22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8A90A14E-A673-417B-9C15-B4BF5063306B}" type="pres">
      <dgm:prSet presAssocID="{EE610B97-3FDB-467A-B0DB-68FD65FAD225}" presName="spaceRect" presStyleCnt="0"/>
      <dgm:spPr/>
    </dgm:pt>
    <dgm:pt modelId="{0D4C1C45-E338-44F1-8B00-8B6F1FE72CB2}" type="pres">
      <dgm:prSet presAssocID="{EE610B97-3FDB-467A-B0DB-68FD65FAD225}" presName="parTx" presStyleLbl="revTx" presStyleIdx="2" presStyleCnt="8">
        <dgm:presLayoutVars>
          <dgm:chMax val="0"/>
          <dgm:chPref val="0"/>
        </dgm:presLayoutVars>
      </dgm:prSet>
      <dgm:spPr/>
    </dgm:pt>
    <dgm:pt modelId="{AC63F6B3-4BAE-430B-B453-A9592BB880CD}" type="pres">
      <dgm:prSet presAssocID="{65452FFF-3FAA-4E34-8DCC-86C36739E1B9}" presName="sibTrans" presStyleCnt="0"/>
      <dgm:spPr/>
    </dgm:pt>
    <dgm:pt modelId="{B9C35940-EF33-4304-9624-CACAE0DAD1EC}" type="pres">
      <dgm:prSet presAssocID="{F1C72DC8-9EF6-492D-9CC4-5FC6806AC2B2}" presName="compNode" presStyleCnt="0"/>
      <dgm:spPr/>
    </dgm:pt>
    <dgm:pt modelId="{D5594FF9-4B9F-4F11-BA0C-6E1C7253921B}" type="pres">
      <dgm:prSet presAssocID="{F1C72DC8-9EF6-492D-9CC4-5FC6806AC2B2}" presName="bgRect" presStyleLbl="bgShp" presStyleIdx="3" presStyleCnt="8"/>
      <dgm:spPr/>
    </dgm:pt>
    <dgm:pt modelId="{43EEAE53-2330-45F6-A4C2-5E0DB9915799}" type="pres">
      <dgm:prSet presAssocID="{F1C72DC8-9EF6-492D-9CC4-5FC6806AC2B2}"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703B8272-5DA5-43D3-AD29-CE67EF338C24}" type="pres">
      <dgm:prSet presAssocID="{F1C72DC8-9EF6-492D-9CC4-5FC6806AC2B2}" presName="spaceRect" presStyleCnt="0"/>
      <dgm:spPr/>
    </dgm:pt>
    <dgm:pt modelId="{A1DDD182-9D9A-4D04-B19B-6BF77BCAF67B}" type="pres">
      <dgm:prSet presAssocID="{F1C72DC8-9EF6-492D-9CC4-5FC6806AC2B2}" presName="parTx" presStyleLbl="revTx" presStyleIdx="3" presStyleCnt="8">
        <dgm:presLayoutVars>
          <dgm:chMax val="0"/>
          <dgm:chPref val="0"/>
        </dgm:presLayoutVars>
      </dgm:prSet>
      <dgm:spPr/>
    </dgm:pt>
    <dgm:pt modelId="{FC4CD05B-2988-49C4-B625-08CAB38258E8}" type="pres">
      <dgm:prSet presAssocID="{9CD04FED-083E-4F8A-A742-5267B4ECC020}" presName="sibTrans" presStyleCnt="0"/>
      <dgm:spPr/>
    </dgm:pt>
    <dgm:pt modelId="{290D535D-A90E-4F91-89B3-6F63D6DD421D}" type="pres">
      <dgm:prSet presAssocID="{6CEE854B-8ED9-4F89-9224-E17C5267B806}" presName="compNode" presStyleCnt="0"/>
      <dgm:spPr/>
    </dgm:pt>
    <dgm:pt modelId="{A69CF81C-2812-4A18-B19A-D8B230EC1248}" type="pres">
      <dgm:prSet presAssocID="{6CEE854B-8ED9-4F89-9224-E17C5267B806}" presName="bgRect" presStyleLbl="bgShp" presStyleIdx="4" presStyleCnt="8"/>
      <dgm:spPr/>
    </dgm:pt>
    <dgm:pt modelId="{6E69F18F-79BB-4FEB-A7FE-BEBEC0904D50}" type="pres">
      <dgm:prSet presAssocID="{6CEE854B-8ED9-4F89-9224-E17C5267B80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pt>
    <dgm:pt modelId="{061A879A-A616-49C4-BD3E-87066982EBEC}" type="pres">
      <dgm:prSet presAssocID="{6CEE854B-8ED9-4F89-9224-E17C5267B806}" presName="spaceRect" presStyleCnt="0"/>
      <dgm:spPr/>
    </dgm:pt>
    <dgm:pt modelId="{0143F8C6-0495-4DE3-94D6-38EB6604F1CE}" type="pres">
      <dgm:prSet presAssocID="{6CEE854B-8ED9-4F89-9224-E17C5267B806}" presName="parTx" presStyleLbl="revTx" presStyleIdx="4" presStyleCnt="8">
        <dgm:presLayoutVars>
          <dgm:chMax val="0"/>
          <dgm:chPref val="0"/>
        </dgm:presLayoutVars>
      </dgm:prSet>
      <dgm:spPr/>
    </dgm:pt>
    <dgm:pt modelId="{A91FFC32-0027-48F7-AE2B-A9998F1E1729}" type="pres">
      <dgm:prSet presAssocID="{0DDC16A9-EA9A-44D1-8160-129371270109}" presName="sibTrans" presStyleCnt="0"/>
      <dgm:spPr/>
    </dgm:pt>
    <dgm:pt modelId="{50702ED7-4BA9-4851-9282-6B6B2DA8488F}" type="pres">
      <dgm:prSet presAssocID="{88F92BBE-2CC0-427F-A2AD-4CB713290E06}" presName="compNode" presStyleCnt="0"/>
      <dgm:spPr/>
    </dgm:pt>
    <dgm:pt modelId="{DE33659A-B4B0-4DCB-9B72-71E73CE495B4}" type="pres">
      <dgm:prSet presAssocID="{88F92BBE-2CC0-427F-A2AD-4CB713290E06}" presName="bgRect" presStyleLbl="bgShp" presStyleIdx="5" presStyleCnt="8"/>
      <dgm:spPr/>
    </dgm:pt>
    <dgm:pt modelId="{64A4FFF9-890D-4658-A7BC-BA0F4EE825C5}" type="pres">
      <dgm:prSet presAssocID="{88F92BBE-2CC0-427F-A2AD-4CB713290E0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pt>
    <dgm:pt modelId="{362D0512-BCD6-4EAD-A021-4541E935DE73}" type="pres">
      <dgm:prSet presAssocID="{88F92BBE-2CC0-427F-A2AD-4CB713290E06}" presName="spaceRect" presStyleCnt="0"/>
      <dgm:spPr/>
    </dgm:pt>
    <dgm:pt modelId="{833E6F90-CEE8-40E4-BE50-2CFBFE8ED9EF}" type="pres">
      <dgm:prSet presAssocID="{88F92BBE-2CC0-427F-A2AD-4CB713290E06}" presName="parTx" presStyleLbl="revTx" presStyleIdx="5" presStyleCnt="8">
        <dgm:presLayoutVars>
          <dgm:chMax val="0"/>
          <dgm:chPref val="0"/>
        </dgm:presLayoutVars>
      </dgm:prSet>
      <dgm:spPr/>
    </dgm:pt>
    <dgm:pt modelId="{3B923FEC-3E44-4B64-AEA6-48089D043F46}" type="pres">
      <dgm:prSet presAssocID="{D827211C-BFD3-4E86-ABF7-B76413AF027E}" presName="sibTrans" presStyleCnt="0"/>
      <dgm:spPr/>
    </dgm:pt>
    <dgm:pt modelId="{0A47359B-B4DF-4576-82FF-DEF355496813}" type="pres">
      <dgm:prSet presAssocID="{7DB26F67-EDE2-41A8-8481-441DB132F3CE}" presName="compNode" presStyleCnt="0"/>
      <dgm:spPr/>
    </dgm:pt>
    <dgm:pt modelId="{DEE88C54-42FA-4A2B-B374-50351F793530}" type="pres">
      <dgm:prSet presAssocID="{7DB26F67-EDE2-41A8-8481-441DB132F3CE}" presName="bgRect" presStyleLbl="bgShp" presStyleIdx="6" presStyleCnt="8"/>
      <dgm:spPr/>
    </dgm:pt>
    <dgm:pt modelId="{9CEB8999-9D64-40A7-93AD-66A532F6E9E8}" type="pres">
      <dgm:prSet presAssocID="{7DB26F67-EDE2-41A8-8481-441DB132F3C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pt>
    <dgm:pt modelId="{C0B73742-398C-45CD-8848-1083C9E10E21}" type="pres">
      <dgm:prSet presAssocID="{7DB26F67-EDE2-41A8-8481-441DB132F3CE}" presName="spaceRect" presStyleCnt="0"/>
      <dgm:spPr/>
    </dgm:pt>
    <dgm:pt modelId="{956D7761-E0E2-461E-ACE9-26C8E147A5DB}" type="pres">
      <dgm:prSet presAssocID="{7DB26F67-EDE2-41A8-8481-441DB132F3CE}" presName="parTx" presStyleLbl="revTx" presStyleIdx="6" presStyleCnt="8">
        <dgm:presLayoutVars>
          <dgm:chMax val="0"/>
          <dgm:chPref val="0"/>
        </dgm:presLayoutVars>
      </dgm:prSet>
      <dgm:spPr/>
    </dgm:pt>
    <dgm:pt modelId="{15878C2B-E312-41A5-81D4-20CFD9E9541D}" type="pres">
      <dgm:prSet presAssocID="{48013EFA-05A0-4F23-8157-EB66EC7A7836}" presName="sibTrans" presStyleCnt="0"/>
      <dgm:spPr/>
    </dgm:pt>
    <dgm:pt modelId="{DCED980E-3B20-45FD-9736-CFF56F0DC13C}" type="pres">
      <dgm:prSet presAssocID="{926708B6-08CF-48A3-8CB5-020BEE7E57DD}" presName="compNode" presStyleCnt="0"/>
      <dgm:spPr/>
    </dgm:pt>
    <dgm:pt modelId="{DFE23C9C-1AAF-4309-BEEF-94E8A4FAB1AD}" type="pres">
      <dgm:prSet presAssocID="{926708B6-08CF-48A3-8CB5-020BEE7E57DD}" presName="bgRect" presStyleLbl="bgShp" presStyleIdx="7" presStyleCnt="8"/>
      <dgm:spPr/>
    </dgm:pt>
    <dgm:pt modelId="{D9A6599B-A560-4FE5-9604-D628C263A775}" type="pres">
      <dgm:prSet presAssocID="{926708B6-08CF-48A3-8CB5-020BEE7E57D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pt>
    <dgm:pt modelId="{02139B4D-796F-4E07-B615-46A1D22D0883}" type="pres">
      <dgm:prSet presAssocID="{926708B6-08CF-48A3-8CB5-020BEE7E57DD}" presName="spaceRect" presStyleCnt="0"/>
      <dgm:spPr/>
    </dgm:pt>
    <dgm:pt modelId="{086F983E-7995-4B1B-ABBF-428F474F137B}" type="pres">
      <dgm:prSet presAssocID="{926708B6-08CF-48A3-8CB5-020BEE7E57DD}" presName="parTx" presStyleLbl="revTx" presStyleIdx="7" presStyleCnt="8">
        <dgm:presLayoutVars>
          <dgm:chMax val="0"/>
          <dgm:chPref val="0"/>
        </dgm:presLayoutVars>
      </dgm:prSet>
      <dgm:spPr/>
    </dgm:pt>
  </dgm:ptLst>
  <dgm:cxnLst>
    <dgm:cxn modelId="{B5F7C711-936A-4683-AF24-1127183E3640}" type="presOf" srcId="{EE610B97-3FDB-467A-B0DB-68FD65FAD225}" destId="{0D4C1C45-E338-44F1-8B00-8B6F1FE72CB2}" srcOrd="0" destOrd="0" presId="urn:microsoft.com/office/officeart/2018/2/layout/IconVerticalSolidList"/>
    <dgm:cxn modelId="{17B32716-BA5F-420D-A960-A51A19C47E5D}" srcId="{8DFD3427-B23B-4D0E-B343-7397C2AE3760}" destId="{6CEE854B-8ED9-4F89-9224-E17C5267B806}" srcOrd="4" destOrd="0" parTransId="{E4DDDC6A-6A14-476F-A9B2-ED12721851E2}" sibTransId="{0DDC16A9-EA9A-44D1-8160-129371270109}"/>
    <dgm:cxn modelId="{93479F1C-BFC2-4A8B-B13B-99BC51B0133B}" srcId="{8DFD3427-B23B-4D0E-B343-7397C2AE3760}" destId="{88F92BBE-2CC0-427F-A2AD-4CB713290E06}" srcOrd="5" destOrd="0" parTransId="{6A4B4E1E-336B-4978-933E-81ED844BCA7C}" sibTransId="{D827211C-BFD3-4E86-ABF7-B76413AF027E}"/>
    <dgm:cxn modelId="{3BF3F338-FA1F-439B-92E5-2A90F4DB7A45}" type="presOf" srcId="{6CEE854B-8ED9-4F89-9224-E17C5267B806}" destId="{0143F8C6-0495-4DE3-94D6-38EB6604F1CE}" srcOrd="0" destOrd="0" presId="urn:microsoft.com/office/officeart/2018/2/layout/IconVerticalSolidList"/>
    <dgm:cxn modelId="{D25E475D-B49A-4831-8F48-14D8D5C4DB84}" type="presOf" srcId="{88F92BBE-2CC0-427F-A2AD-4CB713290E06}" destId="{833E6F90-CEE8-40E4-BE50-2CFBFE8ED9EF}" srcOrd="0" destOrd="0" presId="urn:microsoft.com/office/officeart/2018/2/layout/IconVerticalSolidList"/>
    <dgm:cxn modelId="{A0248344-DFE5-4FE0-8BBC-6536FBEBD7C8}" srcId="{8DFD3427-B23B-4D0E-B343-7397C2AE3760}" destId="{7DB26F67-EDE2-41A8-8481-441DB132F3CE}" srcOrd="6" destOrd="0" parTransId="{724AFC4F-E2F1-449E-B402-2CC76496849C}" sibTransId="{48013EFA-05A0-4F23-8157-EB66EC7A7836}"/>
    <dgm:cxn modelId="{5AE53570-65C8-4138-A7B7-8FF2987582BC}" srcId="{8DFD3427-B23B-4D0E-B343-7397C2AE3760}" destId="{926708B6-08CF-48A3-8CB5-020BEE7E57DD}" srcOrd="7" destOrd="0" parTransId="{2847AC3D-C435-4D76-8BC7-A99AB2C17C47}" sibTransId="{BF58DCB0-C510-42B0-A6F4-6F2B86A6F4F9}"/>
    <dgm:cxn modelId="{98E4E754-C7C9-4687-847C-1A8A6508D785}" type="presOf" srcId="{7DB26F67-EDE2-41A8-8481-441DB132F3CE}" destId="{956D7761-E0E2-461E-ACE9-26C8E147A5DB}" srcOrd="0" destOrd="0" presId="urn:microsoft.com/office/officeart/2018/2/layout/IconVerticalSolidList"/>
    <dgm:cxn modelId="{CA70A296-6B79-41B8-A82D-20635335BDA0}" type="presOf" srcId="{36D4C5AC-BD42-4331-861F-72B380AF7148}" destId="{9A17978E-43C4-4FFF-B82B-80CAE11C321C}" srcOrd="0" destOrd="0" presId="urn:microsoft.com/office/officeart/2018/2/layout/IconVerticalSolidList"/>
    <dgm:cxn modelId="{98ABB89F-D0C1-4BCE-9D8D-179FADEB0BE6}" srcId="{8DFD3427-B23B-4D0E-B343-7397C2AE3760}" destId="{36D4C5AC-BD42-4331-861F-72B380AF7148}" srcOrd="1" destOrd="0" parTransId="{7C8E7762-2B72-45AB-A354-A94B43538C93}" sibTransId="{560C70A0-31B8-4137-BAB1-927506A25818}"/>
    <dgm:cxn modelId="{D5918FA0-A63B-4551-9B66-AB14C9B93261}" srcId="{8DFD3427-B23B-4D0E-B343-7397C2AE3760}" destId="{F1C72DC8-9EF6-492D-9CC4-5FC6806AC2B2}" srcOrd="3" destOrd="0" parTransId="{61B2A7FA-D4BD-4567-8A3A-F05952C2E1C6}" sibTransId="{9CD04FED-083E-4F8A-A742-5267B4ECC020}"/>
    <dgm:cxn modelId="{97636BAD-577E-474D-A5F0-9C2C9619E02D}" type="presOf" srcId="{926708B6-08CF-48A3-8CB5-020BEE7E57DD}" destId="{086F983E-7995-4B1B-ABBF-428F474F137B}" srcOrd="0" destOrd="0" presId="urn:microsoft.com/office/officeart/2018/2/layout/IconVerticalSolidList"/>
    <dgm:cxn modelId="{A6AA4CB9-D46E-4F19-BEA1-FA8C5550A94A}" type="presOf" srcId="{1232A330-4955-4C45-8BB1-AA9D0035282A}" destId="{A005A901-4342-4919-8190-7194EA94B837}" srcOrd="0" destOrd="0" presId="urn:microsoft.com/office/officeart/2018/2/layout/IconVerticalSolidList"/>
    <dgm:cxn modelId="{85F42BBC-030A-4D3A-8AED-6A6AF9F586DC}" type="presOf" srcId="{F1C72DC8-9EF6-492D-9CC4-5FC6806AC2B2}" destId="{A1DDD182-9D9A-4D04-B19B-6BF77BCAF67B}" srcOrd="0" destOrd="0" presId="urn:microsoft.com/office/officeart/2018/2/layout/IconVerticalSolidList"/>
    <dgm:cxn modelId="{7B594BCE-56D6-4C1C-8388-D1C8C0F019D6}" srcId="{8DFD3427-B23B-4D0E-B343-7397C2AE3760}" destId="{EE610B97-3FDB-467A-B0DB-68FD65FAD225}" srcOrd="2" destOrd="0" parTransId="{80BE3519-650A-4A40-A511-391F675587DF}" sibTransId="{65452FFF-3FAA-4E34-8DCC-86C36739E1B9}"/>
    <dgm:cxn modelId="{A47397E1-4F97-4D7F-A75A-E4117F581C9F}" srcId="{8DFD3427-B23B-4D0E-B343-7397C2AE3760}" destId="{1232A330-4955-4C45-8BB1-AA9D0035282A}" srcOrd="0" destOrd="0" parTransId="{CFDA0E40-2CC1-431A-9E85-31DFABDCBE6B}" sibTransId="{6728A3EE-E92F-4A84-B4AE-7E7982B6B36C}"/>
    <dgm:cxn modelId="{A07C02F3-F40B-4E46-880B-924C0ED9087D}" type="presOf" srcId="{8DFD3427-B23B-4D0E-B343-7397C2AE3760}" destId="{8F5464FC-2E02-4838-898D-CF5B1DF96274}" srcOrd="0" destOrd="0" presId="urn:microsoft.com/office/officeart/2018/2/layout/IconVerticalSolidList"/>
    <dgm:cxn modelId="{2AC2D4D8-1281-41F3-8B96-33EEFC2FAA33}" type="presParOf" srcId="{8F5464FC-2E02-4838-898D-CF5B1DF96274}" destId="{00B211CA-0DFF-4338-ADA6-D84E60EE90D5}" srcOrd="0" destOrd="0" presId="urn:microsoft.com/office/officeart/2018/2/layout/IconVerticalSolidList"/>
    <dgm:cxn modelId="{55046F79-6087-4044-BAF2-21A32925E5BB}" type="presParOf" srcId="{00B211CA-0DFF-4338-ADA6-D84E60EE90D5}" destId="{CE2D7C7F-1F92-4DFA-B88D-7E4F5ED7B7D5}" srcOrd="0" destOrd="0" presId="urn:microsoft.com/office/officeart/2018/2/layout/IconVerticalSolidList"/>
    <dgm:cxn modelId="{C8DA8771-376C-4314-BD0C-A21DC28671C9}" type="presParOf" srcId="{00B211CA-0DFF-4338-ADA6-D84E60EE90D5}" destId="{FAE74001-F51C-4D83-9B0D-D988F2713296}" srcOrd="1" destOrd="0" presId="urn:microsoft.com/office/officeart/2018/2/layout/IconVerticalSolidList"/>
    <dgm:cxn modelId="{A8A8BF3B-D129-49A3-91BD-582C43EA6CDF}" type="presParOf" srcId="{00B211CA-0DFF-4338-ADA6-D84E60EE90D5}" destId="{1C4BD7C7-4471-4B55-9086-38FCD6AE507E}" srcOrd="2" destOrd="0" presId="urn:microsoft.com/office/officeart/2018/2/layout/IconVerticalSolidList"/>
    <dgm:cxn modelId="{F57F2FF1-487F-4ED7-A966-A0E9618E01E0}" type="presParOf" srcId="{00B211CA-0DFF-4338-ADA6-D84E60EE90D5}" destId="{A005A901-4342-4919-8190-7194EA94B837}" srcOrd="3" destOrd="0" presId="urn:microsoft.com/office/officeart/2018/2/layout/IconVerticalSolidList"/>
    <dgm:cxn modelId="{6D40873B-592A-42C6-A421-7FC6B110D767}" type="presParOf" srcId="{8F5464FC-2E02-4838-898D-CF5B1DF96274}" destId="{05FF83FA-650D-4540-99AF-19F09E0EF79B}" srcOrd="1" destOrd="0" presId="urn:microsoft.com/office/officeart/2018/2/layout/IconVerticalSolidList"/>
    <dgm:cxn modelId="{52D4A622-6F90-4FC6-BAB6-9E0594309DC5}" type="presParOf" srcId="{8F5464FC-2E02-4838-898D-CF5B1DF96274}" destId="{592B8963-653F-4D42-88A0-82902E676352}" srcOrd="2" destOrd="0" presId="urn:microsoft.com/office/officeart/2018/2/layout/IconVerticalSolidList"/>
    <dgm:cxn modelId="{DD6D5D69-CF46-4162-BDC4-49438E6A23E2}" type="presParOf" srcId="{592B8963-653F-4D42-88A0-82902E676352}" destId="{5029C3A7-7C98-4C5B-98EC-CB3813DFF76B}" srcOrd="0" destOrd="0" presId="urn:microsoft.com/office/officeart/2018/2/layout/IconVerticalSolidList"/>
    <dgm:cxn modelId="{5EEEB5EA-8E88-4B22-9701-0BE4B5012A26}" type="presParOf" srcId="{592B8963-653F-4D42-88A0-82902E676352}" destId="{B563C2A2-75F1-4702-8A2A-EB3347874FF7}" srcOrd="1" destOrd="0" presId="urn:microsoft.com/office/officeart/2018/2/layout/IconVerticalSolidList"/>
    <dgm:cxn modelId="{D9B4CF5B-EC9A-4DBE-90D3-C680C8E3331B}" type="presParOf" srcId="{592B8963-653F-4D42-88A0-82902E676352}" destId="{8F8567A3-8EF7-4AD9-9343-00DD66B8F33B}" srcOrd="2" destOrd="0" presId="urn:microsoft.com/office/officeart/2018/2/layout/IconVerticalSolidList"/>
    <dgm:cxn modelId="{22228F08-94B2-4212-9DF2-E50087FF14CC}" type="presParOf" srcId="{592B8963-653F-4D42-88A0-82902E676352}" destId="{9A17978E-43C4-4FFF-B82B-80CAE11C321C}" srcOrd="3" destOrd="0" presId="urn:microsoft.com/office/officeart/2018/2/layout/IconVerticalSolidList"/>
    <dgm:cxn modelId="{F97D3319-3D1C-4136-BAE7-61BFAF2902BD}" type="presParOf" srcId="{8F5464FC-2E02-4838-898D-CF5B1DF96274}" destId="{69538530-D145-4235-B001-6385ADFF2EF4}" srcOrd="3" destOrd="0" presId="urn:microsoft.com/office/officeart/2018/2/layout/IconVerticalSolidList"/>
    <dgm:cxn modelId="{7DA76E4A-EA5A-4450-811A-CE7F83C699F1}" type="presParOf" srcId="{8F5464FC-2E02-4838-898D-CF5B1DF96274}" destId="{3A32AAF4-73A3-41E1-9ACE-9BDDD886D841}" srcOrd="4" destOrd="0" presId="urn:microsoft.com/office/officeart/2018/2/layout/IconVerticalSolidList"/>
    <dgm:cxn modelId="{7F4FA0BE-22AE-42CE-8C5E-43C8AC6A4F33}" type="presParOf" srcId="{3A32AAF4-73A3-41E1-9ACE-9BDDD886D841}" destId="{CCF3E5A2-12A1-4AF0-BD3C-2DC60747C4EC}" srcOrd="0" destOrd="0" presId="urn:microsoft.com/office/officeart/2018/2/layout/IconVerticalSolidList"/>
    <dgm:cxn modelId="{59FCC717-C290-4CBE-A67C-643E911E4E4E}" type="presParOf" srcId="{3A32AAF4-73A3-41E1-9ACE-9BDDD886D841}" destId="{66F11632-2A17-47F0-91A4-8B4829D4193B}" srcOrd="1" destOrd="0" presId="urn:microsoft.com/office/officeart/2018/2/layout/IconVerticalSolidList"/>
    <dgm:cxn modelId="{6608B9A8-43AD-46DF-A1CC-6C89ABC1828E}" type="presParOf" srcId="{3A32AAF4-73A3-41E1-9ACE-9BDDD886D841}" destId="{8A90A14E-A673-417B-9C15-B4BF5063306B}" srcOrd="2" destOrd="0" presId="urn:microsoft.com/office/officeart/2018/2/layout/IconVerticalSolidList"/>
    <dgm:cxn modelId="{7BCB46DD-D5D2-4201-BFF0-DCDD3140785C}" type="presParOf" srcId="{3A32AAF4-73A3-41E1-9ACE-9BDDD886D841}" destId="{0D4C1C45-E338-44F1-8B00-8B6F1FE72CB2}" srcOrd="3" destOrd="0" presId="urn:microsoft.com/office/officeart/2018/2/layout/IconVerticalSolidList"/>
    <dgm:cxn modelId="{5F0A2BDA-C457-4DAC-B4D4-F75EA646AADE}" type="presParOf" srcId="{8F5464FC-2E02-4838-898D-CF5B1DF96274}" destId="{AC63F6B3-4BAE-430B-B453-A9592BB880CD}" srcOrd="5" destOrd="0" presId="urn:microsoft.com/office/officeart/2018/2/layout/IconVerticalSolidList"/>
    <dgm:cxn modelId="{77BD89A2-34F1-44F7-943E-055E834C8477}" type="presParOf" srcId="{8F5464FC-2E02-4838-898D-CF5B1DF96274}" destId="{B9C35940-EF33-4304-9624-CACAE0DAD1EC}" srcOrd="6" destOrd="0" presId="urn:microsoft.com/office/officeart/2018/2/layout/IconVerticalSolidList"/>
    <dgm:cxn modelId="{BC9696B0-9FBA-4E07-BE51-1F0FA920DABA}" type="presParOf" srcId="{B9C35940-EF33-4304-9624-CACAE0DAD1EC}" destId="{D5594FF9-4B9F-4F11-BA0C-6E1C7253921B}" srcOrd="0" destOrd="0" presId="urn:microsoft.com/office/officeart/2018/2/layout/IconVerticalSolidList"/>
    <dgm:cxn modelId="{FA648CCA-5ED6-4A8A-B2D8-6F79238F942E}" type="presParOf" srcId="{B9C35940-EF33-4304-9624-CACAE0DAD1EC}" destId="{43EEAE53-2330-45F6-A4C2-5E0DB9915799}" srcOrd="1" destOrd="0" presId="urn:microsoft.com/office/officeart/2018/2/layout/IconVerticalSolidList"/>
    <dgm:cxn modelId="{D1877F87-078A-48E6-ADEA-987C290FE9F9}" type="presParOf" srcId="{B9C35940-EF33-4304-9624-CACAE0DAD1EC}" destId="{703B8272-5DA5-43D3-AD29-CE67EF338C24}" srcOrd="2" destOrd="0" presId="urn:microsoft.com/office/officeart/2018/2/layout/IconVerticalSolidList"/>
    <dgm:cxn modelId="{C7996EB1-CE90-401A-985E-26A52B8E18D1}" type="presParOf" srcId="{B9C35940-EF33-4304-9624-CACAE0DAD1EC}" destId="{A1DDD182-9D9A-4D04-B19B-6BF77BCAF67B}" srcOrd="3" destOrd="0" presId="urn:microsoft.com/office/officeart/2018/2/layout/IconVerticalSolidList"/>
    <dgm:cxn modelId="{055100B1-5412-4A6B-B03E-16C2A9E2CC75}" type="presParOf" srcId="{8F5464FC-2E02-4838-898D-CF5B1DF96274}" destId="{FC4CD05B-2988-49C4-B625-08CAB38258E8}" srcOrd="7" destOrd="0" presId="urn:microsoft.com/office/officeart/2018/2/layout/IconVerticalSolidList"/>
    <dgm:cxn modelId="{25B3B080-8C4F-49F6-8CD0-3ED8A46595E7}" type="presParOf" srcId="{8F5464FC-2E02-4838-898D-CF5B1DF96274}" destId="{290D535D-A90E-4F91-89B3-6F63D6DD421D}" srcOrd="8" destOrd="0" presId="urn:microsoft.com/office/officeart/2018/2/layout/IconVerticalSolidList"/>
    <dgm:cxn modelId="{0A6D1D8C-03DB-460E-8817-C69C517BF414}" type="presParOf" srcId="{290D535D-A90E-4F91-89B3-6F63D6DD421D}" destId="{A69CF81C-2812-4A18-B19A-D8B230EC1248}" srcOrd="0" destOrd="0" presId="urn:microsoft.com/office/officeart/2018/2/layout/IconVerticalSolidList"/>
    <dgm:cxn modelId="{1C8029AA-FE91-40F5-AAC2-5AE0DD50CA88}" type="presParOf" srcId="{290D535D-A90E-4F91-89B3-6F63D6DD421D}" destId="{6E69F18F-79BB-4FEB-A7FE-BEBEC0904D50}" srcOrd="1" destOrd="0" presId="urn:microsoft.com/office/officeart/2018/2/layout/IconVerticalSolidList"/>
    <dgm:cxn modelId="{6FEFE4BB-B86D-4C0E-833C-D16ADF3882B8}" type="presParOf" srcId="{290D535D-A90E-4F91-89B3-6F63D6DD421D}" destId="{061A879A-A616-49C4-BD3E-87066982EBEC}" srcOrd="2" destOrd="0" presId="urn:microsoft.com/office/officeart/2018/2/layout/IconVerticalSolidList"/>
    <dgm:cxn modelId="{07EDAA8C-0ED9-4A68-ACC4-933449EF239A}" type="presParOf" srcId="{290D535D-A90E-4F91-89B3-6F63D6DD421D}" destId="{0143F8C6-0495-4DE3-94D6-38EB6604F1CE}" srcOrd="3" destOrd="0" presId="urn:microsoft.com/office/officeart/2018/2/layout/IconVerticalSolidList"/>
    <dgm:cxn modelId="{1AE52668-3351-4479-94FC-891A668A627B}" type="presParOf" srcId="{8F5464FC-2E02-4838-898D-CF5B1DF96274}" destId="{A91FFC32-0027-48F7-AE2B-A9998F1E1729}" srcOrd="9" destOrd="0" presId="urn:microsoft.com/office/officeart/2018/2/layout/IconVerticalSolidList"/>
    <dgm:cxn modelId="{3AE3BB54-9E82-4140-A199-02E1767B2F0A}" type="presParOf" srcId="{8F5464FC-2E02-4838-898D-CF5B1DF96274}" destId="{50702ED7-4BA9-4851-9282-6B6B2DA8488F}" srcOrd="10" destOrd="0" presId="urn:microsoft.com/office/officeart/2018/2/layout/IconVerticalSolidList"/>
    <dgm:cxn modelId="{D555B0E1-52F6-43C2-9FC7-B5B9F0A69D70}" type="presParOf" srcId="{50702ED7-4BA9-4851-9282-6B6B2DA8488F}" destId="{DE33659A-B4B0-4DCB-9B72-71E73CE495B4}" srcOrd="0" destOrd="0" presId="urn:microsoft.com/office/officeart/2018/2/layout/IconVerticalSolidList"/>
    <dgm:cxn modelId="{D1C16B99-449E-4660-B5D3-A84DB5383F3A}" type="presParOf" srcId="{50702ED7-4BA9-4851-9282-6B6B2DA8488F}" destId="{64A4FFF9-890D-4658-A7BC-BA0F4EE825C5}" srcOrd="1" destOrd="0" presId="urn:microsoft.com/office/officeart/2018/2/layout/IconVerticalSolidList"/>
    <dgm:cxn modelId="{AED2C2F9-BD21-4F86-89BA-79590A9781B5}" type="presParOf" srcId="{50702ED7-4BA9-4851-9282-6B6B2DA8488F}" destId="{362D0512-BCD6-4EAD-A021-4541E935DE73}" srcOrd="2" destOrd="0" presId="urn:microsoft.com/office/officeart/2018/2/layout/IconVerticalSolidList"/>
    <dgm:cxn modelId="{0EEB2468-C457-4605-AB83-1F85EF59816F}" type="presParOf" srcId="{50702ED7-4BA9-4851-9282-6B6B2DA8488F}" destId="{833E6F90-CEE8-40E4-BE50-2CFBFE8ED9EF}" srcOrd="3" destOrd="0" presId="urn:microsoft.com/office/officeart/2018/2/layout/IconVerticalSolidList"/>
    <dgm:cxn modelId="{F60BD417-EA40-48D0-88D7-E3CA818FAABE}" type="presParOf" srcId="{8F5464FC-2E02-4838-898D-CF5B1DF96274}" destId="{3B923FEC-3E44-4B64-AEA6-48089D043F46}" srcOrd="11" destOrd="0" presId="urn:microsoft.com/office/officeart/2018/2/layout/IconVerticalSolidList"/>
    <dgm:cxn modelId="{3EA92296-F002-4106-A063-9DC8F906BD14}" type="presParOf" srcId="{8F5464FC-2E02-4838-898D-CF5B1DF96274}" destId="{0A47359B-B4DF-4576-82FF-DEF355496813}" srcOrd="12" destOrd="0" presId="urn:microsoft.com/office/officeart/2018/2/layout/IconVerticalSolidList"/>
    <dgm:cxn modelId="{4FD12EB6-D0D7-4E32-AA85-7BC255882E75}" type="presParOf" srcId="{0A47359B-B4DF-4576-82FF-DEF355496813}" destId="{DEE88C54-42FA-4A2B-B374-50351F793530}" srcOrd="0" destOrd="0" presId="urn:microsoft.com/office/officeart/2018/2/layout/IconVerticalSolidList"/>
    <dgm:cxn modelId="{2012DE7A-72B0-40AA-B554-B9DA0C19C21E}" type="presParOf" srcId="{0A47359B-B4DF-4576-82FF-DEF355496813}" destId="{9CEB8999-9D64-40A7-93AD-66A532F6E9E8}" srcOrd="1" destOrd="0" presId="urn:microsoft.com/office/officeart/2018/2/layout/IconVerticalSolidList"/>
    <dgm:cxn modelId="{A5CF780E-E9A5-40AD-A5BB-2C3ACFA54968}" type="presParOf" srcId="{0A47359B-B4DF-4576-82FF-DEF355496813}" destId="{C0B73742-398C-45CD-8848-1083C9E10E21}" srcOrd="2" destOrd="0" presId="urn:microsoft.com/office/officeart/2018/2/layout/IconVerticalSolidList"/>
    <dgm:cxn modelId="{0316D1CA-6DDA-456C-AF62-708331D3AEA0}" type="presParOf" srcId="{0A47359B-B4DF-4576-82FF-DEF355496813}" destId="{956D7761-E0E2-461E-ACE9-26C8E147A5DB}" srcOrd="3" destOrd="0" presId="urn:microsoft.com/office/officeart/2018/2/layout/IconVerticalSolidList"/>
    <dgm:cxn modelId="{EE5535EE-482A-4FCA-85B5-C1C378EE7AB6}" type="presParOf" srcId="{8F5464FC-2E02-4838-898D-CF5B1DF96274}" destId="{15878C2B-E312-41A5-81D4-20CFD9E9541D}" srcOrd="13" destOrd="0" presId="urn:microsoft.com/office/officeart/2018/2/layout/IconVerticalSolidList"/>
    <dgm:cxn modelId="{5C97CD4B-B15F-431B-896D-BC56F85EF64F}" type="presParOf" srcId="{8F5464FC-2E02-4838-898D-CF5B1DF96274}" destId="{DCED980E-3B20-45FD-9736-CFF56F0DC13C}" srcOrd="14" destOrd="0" presId="urn:microsoft.com/office/officeart/2018/2/layout/IconVerticalSolidList"/>
    <dgm:cxn modelId="{3ED9518E-F8A5-45BE-A345-A798E519E6F0}" type="presParOf" srcId="{DCED980E-3B20-45FD-9736-CFF56F0DC13C}" destId="{DFE23C9C-1AAF-4309-BEEF-94E8A4FAB1AD}" srcOrd="0" destOrd="0" presId="urn:microsoft.com/office/officeart/2018/2/layout/IconVerticalSolidList"/>
    <dgm:cxn modelId="{590AA894-578D-4118-B0C2-031B2B06FBD5}" type="presParOf" srcId="{DCED980E-3B20-45FD-9736-CFF56F0DC13C}" destId="{D9A6599B-A560-4FE5-9604-D628C263A775}" srcOrd="1" destOrd="0" presId="urn:microsoft.com/office/officeart/2018/2/layout/IconVerticalSolidList"/>
    <dgm:cxn modelId="{F95BAA74-4EA7-4ED5-80E3-45A40E8F0802}" type="presParOf" srcId="{DCED980E-3B20-45FD-9736-CFF56F0DC13C}" destId="{02139B4D-796F-4E07-B615-46A1D22D0883}" srcOrd="2" destOrd="0" presId="urn:microsoft.com/office/officeart/2018/2/layout/IconVerticalSolidList"/>
    <dgm:cxn modelId="{A0F831D3-CCFD-4B0F-95C5-4AFF68DCEFFA}" type="presParOf" srcId="{DCED980E-3B20-45FD-9736-CFF56F0DC13C}" destId="{086F983E-7995-4B1B-ABBF-428F474F137B}"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01601" cy="5878809"/>
        <a:chOff x="0" y="0"/>
        <a:chExt cx="6301601" cy="5878809"/>
      </a:xfrm>
    </dsp:grpSpPr>
    <dsp:sp modelId="{CE2D7C7F-1F92-4DFA-B88D-7E4F5ED7B7D5}">
      <dsp:nvSpPr>
        <dsp:cNvPr id="3" name="Rounded Rectangle 2"/>
        <dsp:cNvSpPr/>
      </dsp:nvSpPr>
      <dsp:spPr bwMode="white">
        <a:xfrm>
          <a:off x="0" y="0"/>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0"/>
        <a:ext cx="6301601" cy="602955"/>
      </dsp:txXfrm>
    </dsp:sp>
    <dsp:sp modelId="{FAE74001-F51C-4D83-9B0D-D988F2713296}">
      <dsp:nvSpPr>
        <dsp:cNvPr id="4" name="Rectangles 3"/>
        <dsp:cNvSpPr/>
      </dsp:nvSpPr>
      <dsp:spPr bwMode="white">
        <a:xfrm>
          <a:off x="182394" y="135665"/>
          <a:ext cx="331625" cy="331625"/>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182394" y="135665"/>
        <a:ext cx="331625" cy="331625"/>
      </dsp:txXfrm>
    </dsp:sp>
    <dsp:sp modelId="{A005A901-4342-4919-8190-7194EA94B837}">
      <dsp:nvSpPr>
        <dsp:cNvPr id="5" name="Rectangles 4"/>
        <dsp:cNvSpPr/>
      </dsp:nvSpPr>
      <dsp:spPr bwMode="white">
        <a:xfrm>
          <a:off x="696413" y="0"/>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Introduction</a:t>
          </a:r>
          <a:endParaRPr>
            <a:solidFill>
              <a:schemeClr val="tx1"/>
            </a:solidFill>
          </a:endParaRPr>
        </a:p>
      </dsp:txBody>
      <dsp:txXfrm>
        <a:off x="696413" y="0"/>
        <a:ext cx="5605188" cy="602955"/>
      </dsp:txXfrm>
    </dsp:sp>
    <dsp:sp modelId="{5029C3A7-7C98-4C5B-98EC-CB3813DFF76B}">
      <dsp:nvSpPr>
        <dsp:cNvPr id="6" name="Rounded Rectangle 5"/>
        <dsp:cNvSpPr/>
      </dsp:nvSpPr>
      <dsp:spPr bwMode="white">
        <a:xfrm>
          <a:off x="0" y="753693"/>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753693"/>
        <a:ext cx="6301601" cy="602955"/>
      </dsp:txXfrm>
    </dsp:sp>
    <dsp:sp modelId="{B563C2A2-75F1-4702-8A2A-EB3347874FF7}">
      <dsp:nvSpPr>
        <dsp:cNvPr id="7" name="Rectangles 6"/>
        <dsp:cNvSpPr/>
      </dsp:nvSpPr>
      <dsp:spPr bwMode="white">
        <a:xfrm>
          <a:off x="182394" y="889358"/>
          <a:ext cx="331625" cy="33162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accent3"/>
        </a:fillRef>
        <a:effectRef idx="0">
          <a:scrgbClr r="0" g="0" b="0"/>
        </a:effectRef>
        <a:fontRef idx="minor">
          <a:schemeClr val="lt1"/>
        </a:fontRef>
      </dsp:style>
      <dsp:txXfrm>
        <a:off x="182394" y="889358"/>
        <a:ext cx="331625" cy="331625"/>
      </dsp:txXfrm>
    </dsp:sp>
    <dsp:sp modelId="{9A17978E-43C4-4FFF-B82B-80CAE11C321C}">
      <dsp:nvSpPr>
        <dsp:cNvPr id="8" name="Rectangles 7"/>
        <dsp:cNvSpPr/>
      </dsp:nvSpPr>
      <dsp:spPr bwMode="white">
        <a:xfrm>
          <a:off x="696413" y="753693"/>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Literature Review</a:t>
          </a:r>
          <a:endParaRPr>
            <a:solidFill>
              <a:schemeClr val="tx1"/>
            </a:solidFill>
          </a:endParaRPr>
        </a:p>
      </dsp:txBody>
      <dsp:txXfrm>
        <a:off x="696413" y="753693"/>
        <a:ext cx="5605188" cy="602955"/>
      </dsp:txXfrm>
    </dsp:sp>
    <dsp:sp modelId="{CCF3E5A2-12A1-4AF0-BD3C-2DC60747C4EC}">
      <dsp:nvSpPr>
        <dsp:cNvPr id="9" name="Rounded Rectangle 8"/>
        <dsp:cNvSpPr/>
      </dsp:nvSpPr>
      <dsp:spPr bwMode="white">
        <a:xfrm>
          <a:off x="0" y="1507387"/>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1507387"/>
        <a:ext cx="6301601" cy="602955"/>
      </dsp:txXfrm>
    </dsp:sp>
    <dsp:sp modelId="{66F11632-2A17-47F0-91A4-8B4829D4193B}">
      <dsp:nvSpPr>
        <dsp:cNvPr id="10" name="Rectangles 9"/>
        <dsp:cNvSpPr/>
      </dsp:nvSpPr>
      <dsp:spPr bwMode="white">
        <a:xfrm>
          <a:off x="182394" y="1643052"/>
          <a:ext cx="331625" cy="33162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sp:spPr>
      <dsp:style>
        <a:lnRef idx="2">
          <a:schemeClr val="lt1">
            <a:alpha val="0"/>
          </a:schemeClr>
        </a:lnRef>
        <a:fillRef idx="1">
          <a:schemeClr val="accent4"/>
        </a:fillRef>
        <a:effectRef idx="0">
          <a:scrgbClr r="0" g="0" b="0"/>
        </a:effectRef>
        <a:fontRef idx="minor">
          <a:schemeClr val="lt1"/>
        </a:fontRef>
      </dsp:style>
      <dsp:txXfrm>
        <a:off x="182394" y="1643052"/>
        <a:ext cx="331625" cy="331625"/>
      </dsp:txXfrm>
    </dsp:sp>
    <dsp:sp modelId="{0D4C1C45-E338-44F1-8B00-8B6F1FE72CB2}">
      <dsp:nvSpPr>
        <dsp:cNvPr id="11" name="Rectangles 10"/>
        <dsp:cNvSpPr/>
      </dsp:nvSpPr>
      <dsp:spPr bwMode="white">
        <a:xfrm>
          <a:off x="696413" y="1507387"/>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Proposed Solution</a:t>
          </a:r>
          <a:endParaRPr>
            <a:solidFill>
              <a:schemeClr val="tx1"/>
            </a:solidFill>
          </a:endParaRPr>
        </a:p>
      </dsp:txBody>
      <dsp:txXfrm>
        <a:off x="696413" y="1507387"/>
        <a:ext cx="5605188" cy="602955"/>
      </dsp:txXfrm>
    </dsp:sp>
    <dsp:sp modelId="{D5594FF9-4B9F-4F11-BA0C-6E1C7253921B}">
      <dsp:nvSpPr>
        <dsp:cNvPr id="12" name="Rounded Rectangle 11"/>
        <dsp:cNvSpPr/>
      </dsp:nvSpPr>
      <dsp:spPr bwMode="white">
        <a:xfrm>
          <a:off x="0" y="2261080"/>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2261080"/>
        <a:ext cx="6301601" cy="602955"/>
      </dsp:txXfrm>
    </dsp:sp>
    <dsp:sp modelId="{43EEAE53-2330-45F6-A4C2-5E0DB9915799}">
      <dsp:nvSpPr>
        <dsp:cNvPr id="13" name="Rectangles 12"/>
        <dsp:cNvSpPr/>
      </dsp:nvSpPr>
      <dsp:spPr bwMode="white">
        <a:xfrm>
          <a:off x="182394" y="2396745"/>
          <a:ext cx="331625" cy="33162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sp:spPr>
      <dsp:style>
        <a:lnRef idx="2">
          <a:schemeClr val="lt1">
            <a:alpha val="0"/>
          </a:schemeClr>
        </a:lnRef>
        <a:fillRef idx="1">
          <a:schemeClr val="accent5"/>
        </a:fillRef>
        <a:effectRef idx="0">
          <a:scrgbClr r="0" g="0" b="0"/>
        </a:effectRef>
        <a:fontRef idx="minor">
          <a:schemeClr val="lt1"/>
        </a:fontRef>
      </dsp:style>
      <dsp:txXfrm>
        <a:off x="182394" y="2396745"/>
        <a:ext cx="331625" cy="331625"/>
      </dsp:txXfrm>
    </dsp:sp>
    <dsp:sp modelId="{A1DDD182-9D9A-4D04-B19B-6BF77BCAF67B}">
      <dsp:nvSpPr>
        <dsp:cNvPr id="14" name="Rectangles 13"/>
        <dsp:cNvSpPr/>
      </dsp:nvSpPr>
      <dsp:spPr bwMode="white">
        <a:xfrm>
          <a:off x="696413" y="2261080"/>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Results</a:t>
          </a:r>
          <a:endParaRPr>
            <a:solidFill>
              <a:schemeClr val="tx1"/>
            </a:solidFill>
          </a:endParaRPr>
        </a:p>
      </dsp:txBody>
      <dsp:txXfrm>
        <a:off x="696413" y="2261080"/>
        <a:ext cx="5605188" cy="602955"/>
      </dsp:txXfrm>
    </dsp:sp>
    <dsp:sp modelId="{A69CF81C-2812-4A18-B19A-D8B230EC1248}">
      <dsp:nvSpPr>
        <dsp:cNvPr id="15" name="Rounded Rectangle 14"/>
        <dsp:cNvSpPr/>
      </dsp:nvSpPr>
      <dsp:spPr bwMode="white">
        <a:xfrm>
          <a:off x="0" y="3014774"/>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3014774"/>
        <a:ext cx="6301601" cy="602955"/>
      </dsp:txXfrm>
    </dsp:sp>
    <dsp:sp modelId="{6E69F18F-79BB-4FEB-A7FE-BEBEC0904D50}">
      <dsp:nvSpPr>
        <dsp:cNvPr id="16" name="Rectangles 15"/>
        <dsp:cNvSpPr/>
      </dsp:nvSpPr>
      <dsp:spPr bwMode="white">
        <a:xfrm>
          <a:off x="182394" y="3150439"/>
          <a:ext cx="331625" cy="33162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sp:spPr>
      <dsp:style>
        <a:lnRef idx="2">
          <a:schemeClr val="lt1">
            <a:alpha val="0"/>
          </a:schemeClr>
        </a:lnRef>
        <a:fillRef idx="1">
          <a:schemeClr val="accent6"/>
        </a:fillRef>
        <a:effectRef idx="0">
          <a:scrgbClr r="0" g="0" b="0"/>
        </a:effectRef>
        <a:fontRef idx="minor">
          <a:schemeClr val="lt1"/>
        </a:fontRef>
      </dsp:style>
      <dsp:txXfrm>
        <a:off x="182394" y="3150439"/>
        <a:ext cx="331625" cy="331625"/>
      </dsp:txXfrm>
    </dsp:sp>
    <dsp:sp modelId="{0143F8C6-0495-4DE3-94D6-38EB6604F1CE}">
      <dsp:nvSpPr>
        <dsp:cNvPr id="17" name="Rectangles 16"/>
        <dsp:cNvSpPr/>
      </dsp:nvSpPr>
      <dsp:spPr bwMode="white">
        <a:xfrm>
          <a:off x="696413" y="3014774"/>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Teamwork / Tasks Division</a:t>
          </a:r>
          <a:endParaRPr>
            <a:solidFill>
              <a:schemeClr val="tx1"/>
            </a:solidFill>
          </a:endParaRPr>
        </a:p>
      </dsp:txBody>
      <dsp:txXfrm>
        <a:off x="696413" y="3014774"/>
        <a:ext cx="5605188" cy="602955"/>
      </dsp:txXfrm>
    </dsp:sp>
    <dsp:sp modelId="{DE33659A-B4B0-4DCB-9B72-71E73CE495B4}">
      <dsp:nvSpPr>
        <dsp:cNvPr id="18" name="Rounded Rectangle 17"/>
        <dsp:cNvSpPr/>
      </dsp:nvSpPr>
      <dsp:spPr bwMode="white">
        <a:xfrm>
          <a:off x="0" y="3768467"/>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3768467"/>
        <a:ext cx="6301601" cy="602955"/>
      </dsp:txXfrm>
    </dsp:sp>
    <dsp:sp modelId="{64A4FFF9-890D-4658-A7BC-BA0F4EE825C5}">
      <dsp:nvSpPr>
        <dsp:cNvPr id="19" name="Rectangles 18"/>
        <dsp:cNvSpPr/>
      </dsp:nvSpPr>
      <dsp:spPr bwMode="white">
        <a:xfrm>
          <a:off x="182394" y="3904132"/>
          <a:ext cx="331625" cy="33162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182394" y="3904132"/>
        <a:ext cx="331625" cy="331625"/>
      </dsp:txXfrm>
    </dsp:sp>
    <dsp:sp modelId="{833E6F90-CEE8-40E4-BE50-2CFBFE8ED9EF}">
      <dsp:nvSpPr>
        <dsp:cNvPr id="20" name="Rectangles 19"/>
        <dsp:cNvSpPr/>
      </dsp:nvSpPr>
      <dsp:spPr bwMode="white">
        <a:xfrm>
          <a:off x="696413" y="3768467"/>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Timeline</a:t>
          </a:r>
          <a:endParaRPr>
            <a:solidFill>
              <a:schemeClr val="tx1"/>
            </a:solidFill>
          </a:endParaRPr>
        </a:p>
      </dsp:txBody>
      <dsp:txXfrm>
        <a:off x="696413" y="3768467"/>
        <a:ext cx="5605188" cy="602955"/>
      </dsp:txXfrm>
    </dsp:sp>
    <dsp:sp modelId="{DEE88C54-42FA-4A2B-B374-50351F793530}">
      <dsp:nvSpPr>
        <dsp:cNvPr id="21" name="Rounded Rectangle 20"/>
        <dsp:cNvSpPr/>
      </dsp:nvSpPr>
      <dsp:spPr bwMode="white">
        <a:xfrm>
          <a:off x="0" y="4522161"/>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4522161"/>
        <a:ext cx="6301601" cy="602955"/>
      </dsp:txXfrm>
    </dsp:sp>
    <dsp:sp modelId="{9CEB8999-9D64-40A7-93AD-66A532F6E9E8}">
      <dsp:nvSpPr>
        <dsp:cNvPr id="22" name="Rectangles 21"/>
        <dsp:cNvSpPr/>
      </dsp:nvSpPr>
      <dsp:spPr bwMode="white">
        <a:xfrm>
          <a:off x="182394" y="4657826"/>
          <a:ext cx="331625" cy="331625"/>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sp:spPr>
      <dsp:style>
        <a:lnRef idx="2">
          <a:schemeClr val="lt1">
            <a:alpha val="0"/>
          </a:schemeClr>
        </a:lnRef>
        <a:fillRef idx="1">
          <a:schemeClr val="accent3"/>
        </a:fillRef>
        <a:effectRef idx="0">
          <a:scrgbClr r="0" g="0" b="0"/>
        </a:effectRef>
        <a:fontRef idx="minor">
          <a:schemeClr val="lt1"/>
        </a:fontRef>
      </dsp:style>
      <dsp:txXfrm>
        <a:off x="182394" y="4657826"/>
        <a:ext cx="331625" cy="331625"/>
      </dsp:txXfrm>
    </dsp:sp>
    <dsp:sp modelId="{956D7761-E0E2-461E-ACE9-26C8E147A5DB}">
      <dsp:nvSpPr>
        <dsp:cNvPr id="23" name="Rectangles 22"/>
        <dsp:cNvSpPr/>
      </dsp:nvSpPr>
      <dsp:spPr bwMode="white">
        <a:xfrm>
          <a:off x="696413" y="4522161"/>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Learning</a:t>
          </a:r>
          <a:endParaRPr>
            <a:solidFill>
              <a:schemeClr val="tx1"/>
            </a:solidFill>
          </a:endParaRPr>
        </a:p>
      </dsp:txBody>
      <dsp:txXfrm>
        <a:off x="696413" y="4522161"/>
        <a:ext cx="5605188" cy="602955"/>
      </dsp:txXfrm>
    </dsp:sp>
    <dsp:sp modelId="{DFE23C9C-1AAF-4309-BEEF-94E8A4FAB1AD}">
      <dsp:nvSpPr>
        <dsp:cNvPr id="24" name="Rounded Rectangle 23"/>
        <dsp:cNvSpPr/>
      </dsp:nvSpPr>
      <dsp:spPr bwMode="white">
        <a:xfrm>
          <a:off x="0" y="5275854"/>
          <a:ext cx="6301601" cy="602955"/>
        </a:xfrm>
        <a:prstGeom prst="roundRect">
          <a:avLst>
            <a:gd name="adj" fmla="val 10000"/>
          </a:avLst>
        </a:prstGeom>
      </dsp:spPr>
      <dsp:style>
        <a:lnRef idx="0">
          <a:schemeClr val="dk1"/>
        </a:lnRef>
        <a:fillRef idx="1">
          <a:schemeClr val="bg1">
            <a:lumMod val="95000"/>
          </a:schemeClr>
        </a:fillRef>
        <a:effectRef idx="0">
          <a:scrgbClr r="0" g="0" b="0"/>
        </a:effectRef>
        <a:fontRef idx="minor"/>
      </dsp:style>
      <dsp:txXfrm>
        <a:off x="0" y="5275854"/>
        <a:ext cx="6301601" cy="602955"/>
      </dsp:txXfrm>
    </dsp:sp>
    <dsp:sp modelId="{D9A6599B-A560-4FE5-9604-D628C263A775}">
      <dsp:nvSpPr>
        <dsp:cNvPr id="25" name="Rectangles 24"/>
        <dsp:cNvSpPr/>
      </dsp:nvSpPr>
      <dsp:spPr bwMode="white">
        <a:xfrm>
          <a:off x="182394" y="5411519"/>
          <a:ext cx="331625" cy="331625"/>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sp:spPr>
      <dsp:style>
        <a:lnRef idx="2">
          <a:schemeClr val="lt1">
            <a:alpha val="0"/>
          </a:schemeClr>
        </a:lnRef>
        <a:fillRef idx="1">
          <a:schemeClr val="accent4"/>
        </a:fillRef>
        <a:effectRef idx="0">
          <a:scrgbClr r="0" g="0" b="0"/>
        </a:effectRef>
        <a:fontRef idx="minor">
          <a:schemeClr val="lt1"/>
        </a:fontRef>
      </dsp:style>
      <dsp:txXfrm>
        <a:off x="182394" y="5411519"/>
        <a:ext cx="331625" cy="331625"/>
      </dsp:txXfrm>
    </dsp:sp>
    <dsp:sp modelId="{086F983E-7995-4B1B-ABBF-428F474F137B}">
      <dsp:nvSpPr>
        <dsp:cNvPr id="26" name="Rectangles 25"/>
        <dsp:cNvSpPr/>
      </dsp:nvSpPr>
      <dsp:spPr bwMode="white">
        <a:xfrm>
          <a:off x="696413" y="5275854"/>
          <a:ext cx="5605188" cy="60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3812" tIns="63812" rIns="63812" bIns="63812" anchor="ctr"/>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solidFill>
                <a:schemeClr val="tx1"/>
              </a:solidFill>
            </a:rPr>
            <a:t>Conclusion</a:t>
          </a:r>
          <a:endParaRPr>
            <a:solidFill>
              <a:schemeClr val="tx1"/>
            </a:solidFill>
          </a:endParaRPr>
        </a:p>
      </dsp:txBody>
      <dsp:txXfrm>
        <a:off x="696413" y="5275854"/>
        <a:ext cx="5605188" cy="6029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79CEE33E-0889-489D-83A6-CDBD4159BC56}" type="slidenum">
              <a:rPr lang="en-US" smtClean="0"/>
            </a:fld>
            <a:endParaRPr 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962" y="1"/>
            <a:ext cx="3170583" cy="482027"/>
          </a:xfrm>
          <a:prstGeom prst="rect">
            <a:avLst/>
          </a:prstGeom>
        </p:spPr>
        <p:txBody>
          <a:bodyPr vert="horz" lIns="94851" tIns="47425" rIns="94851" bIns="47425" rtlCol="0"/>
          <a:lstStyle>
            <a:lvl1pPr algn="r">
              <a:defRPr sz="1200"/>
            </a:lvl1pPr>
          </a:lstStyle>
          <a:p>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183" y="4620250"/>
            <a:ext cx="5850835" cy="3780800"/>
          </a:xfrm>
          <a:prstGeom prst="rect">
            <a:avLst/>
          </a:prstGeom>
        </p:spPr>
        <p:txBody>
          <a:bodyPr vert="horz" lIns="94851" tIns="47425" rIns="94851" bIns="47425"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119173"/>
            <a:ext cx="3170583" cy="482027"/>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962" y="9119173"/>
            <a:ext cx="3170583" cy="482027"/>
          </a:xfrm>
          <a:prstGeom prst="rect">
            <a:avLst/>
          </a:prstGeom>
        </p:spPr>
        <p:txBody>
          <a:bodyPr vert="horz" lIns="94851" tIns="47425" rIns="94851" bIns="47425" rtlCol="0" anchor="b"/>
          <a:lstStyle>
            <a:lvl1pPr algn="r">
              <a:defRPr sz="1200"/>
            </a:lvl1pPr>
          </a:lstStyle>
          <a:p>
            <a:fld id="{CD5DA9C9-04E2-4163-9950-BB52C9CE87E5}" type="slidenum">
              <a:rPr lang="en-US" smtClean="0"/>
            </a:fld>
            <a:endParaRPr 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FAB73BC-B049-4115-A692-8D63A059BFB8}"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endParaRPr lang="en-US"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4FAB73BC-B049-4115-A692-8D63A059BFB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4" name="Rectangle 403"/>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5" name="Picture 404" descr="Pieces on carrom board"/>
          <p:cNvPicPr>
            <a:picLocks noChangeAspect="1"/>
          </p:cNvPicPr>
          <p:nvPr/>
        </p:nvPicPr>
        <p:blipFill rotWithShape="1">
          <a:blip r:embed="rId1"/>
          <a:srcRect t="6878" r="-2" b="8725"/>
          <a:stretch>
            <a:fillRect/>
          </a:stretch>
        </p:blipFill>
        <p:spPr>
          <a:xfrm>
            <a:off x="20" y="-22"/>
            <a:ext cx="12191977" cy="6858022"/>
          </a:xfrm>
          <a:prstGeom prst="rect">
            <a:avLst/>
          </a:prstGeom>
        </p:spPr>
      </p:pic>
      <p:sp>
        <p:nvSpPr>
          <p:cNvPr id="406" name="Rectangle 405"/>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8169849" cy="2979770"/>
          </a:xfrm>
        </p:spPr>
        <p:txBody>
          <a:bodyPr lIns="91440" tIns="45720" rIns="91440" bIns="45720" anchor="t" anchorCtr="0">
            <a:normAutofit/>
          </a:bodyPr>
          <a:lstStyle/>
          <a:p>
            <a:r>
              <a:rPr lang="en-GB" altLang="en-US" sz="5200">
                <a:solidFill>
                  <a:srgbClr val="FFFFFF"/>
                </a:solidFill>
              </a:rPr>
              <a:t>Sudoku using CSP</a:t>
            </a:r>
            <a:br>
              <a:rPr lang="en-GB" altLang="en-US" sz="5200" dirty="0"/>
            </a:br>
            <a:r>
              <a:rPr lang="en-GB" altLang="en-US" sz="5200" dirty="0">
                <a:solidFill>
                  <a:srgbClr val="FFFFFF"/>
                </a:solidFill>
              </a:rPr>
              <a:t>	</a:t>
            </a:r>
            <a:br>
              <a:rPr lang="en-GB" altLang="en-US" sz="5200" dirty="0">
                <a:solidFill>
                  <a:srgbClr val="FFFFFF"/>
                </a:solidFill>
              </a:rPr>
            </a:br>
            <a:br>
              <a:rPr lang="en-GB" altLang="en-US" sz="5200" dirty="0"/>
            </a:br>
            <a:endParaRPr lang="en-GB" altLang="en-US" sz="1400">
              <a:solidFill>
                <a:srgbClr val="FFFFFF"/>
              </a:solidFill>
              <a:latin typeface="Arial" panose="020B0604020202020204"/>
              <a:cs typeface="Arial" panose="020B0604020202020204"/>
            </a:endParaRPr>
          </a:p>
        </p:txBody>
      </p:sp>
      <p:sp>
        <p:nvSpPr>
          <p:cNvPr id="3" name="Subtitle 2"/>
          <p:cNvSpPr>
            <a:spLocks noGrp="1"/>
          </p:cNvSpPr>
          <p:nvPr>
            <p:ph type="subTitle" idx="1"/>
          </p:nvPr>
        </p:nvSpPr>
        <p:spPr>
          <a:xfrm>
            <a:off x="643466" y="4551037"/>
            <a:ext cx="5449479" cy="1578054"/>
          </a:xfrm>
        </p:spPr>
        <p:txBody>
          <a:bodyPr lIns="91440" tIns="45720" rIns="91440" bIns="45720" anchor="b">
            <a:normAutofit lnSpcReduction="10000"/>
          </a:bodyPr>
          <a:lstStyle/>
          <a:p>
            <a:pPr>
              <a:lnSpc>
                <a:spcPct val="90000"/>
              </a:lnSpc>
            </a:pPr>
            <a:endParaRPr lang="en-GB" altLang="en-US" sz="1300">
              <a:solidFill>
                <a:srgbClr val="FFFFFF"/>
              </a:solidFill>
            </a:endParaRPr>
          </a:p>
          <a:p>
            <a:pPr>
              <a:lnSpc>
                <a:spcPct val="90000"/>
              </a:lnSpc>
            </a:pPr>
            <a:endParaRPr lang="en-GB" altLang="en-US" sz="1300">
              <a:solidFill>
                <a:srgbClr val="FFFFFF"/>
              </a:solidFill>
            </a:endParaRPr>
          </a:p>
          <a:p>
            <a:pPr>
              <a:lnSpc>
                <a:spcPct val="90000"/>
              </a:lnSpc>
            </a:pPr>
            <a:r>
              <a:rPr lang="en-GB" sz="1400">
                <a:solidFill>
                  <a:srgbClr val="FFFFFF"/>
                </a:solidFill>
                <a:cs typeface="Arial" panose="020B0604020202020204"/>
              </a:rPr>
              <a:t>Group:14</a:t>
            </a:r>
            <a:endParaRPr lang="en-GB"/>
          </a:p>
          <a:p>
            <a:pPr>
              <a:lnSpc>
                <a:spcPct val="90000"/>
              </a:lnSpc>
            </a:pPr>
            <a:endParaRPr lang="en-GB" altLang="en-US" sz="1300">
              <a:solidFill>
                <a:srgbClr val="FFFFFF"/>
              </a:solidFill>
            </a:endParaRPr>
          </a:p>
          <a:p>
            <a:pPr>
              <a:lnSpc>
                <a:spcPct val="90000"/>
              </a:lnSpc>
            </a:pPr>
            <a:r>
              <a:rPr lang="en-GB" altLang="en-US" sz="1600" dirty="0">
                <a:solidFill>
                  <a:srgbClr val="FFFFFF"/>
                </a:solidFill>
                <a:latin typeface="Times New Roman" panose="02020603050405020304"/>
                <a:cs typeface="Times New Roman" panose="02020603050405020304"/>
              </a:rPr>
              <a:t>By:</a:t>
            </a:r>
            <a:endParaRPr lang="en-GB" altLang="en-US" sz="1600" dirty="0">
              <a:solidFill>
                <a:srgbClr val="FFFFFF"/>
              </a:solidFill>
              <a:latin typeface="Times New Roman" panose="02020603050405020304"/>
              <a:cs typeface="Times New Roman" panose="02020603050405020304"/>
            </a:endParaRPr>
          </a:p>
          <a:p>
            <a:pPr>
              <a:lnSpc>
                <a:spcPct val="90000"/>
              </a:lnSpc>
            </a:pPr>
            <a:r>
              <a:rPr lang="en-GB" altLang="en-US" sz="1600" dirty="0">
                <a:solidFill>
                  <a:srgbClr val="FFFFFF"/>
                </a:solidFill>
                <a:latin typeface="Times New Roman" panose="02020603050405020304"/>
                <a:cs typeface="Times New Roman" panose="02020603050405020304"/>
              </a:rPr>
              <a:t>Muhammad Hassan:         FA21-BCE-051</a:t>
            </a:r>
            <a:br>
              <a:rPr lang="en-GB" altLang="en-US" sz="1600" dirty="0">
                <a:latin typeface="Times New Roman" panose="02020603050405020304" charset="0"/>
                <a:cs typeface="Times New Roman" panose="02020603050405020304" charset="0"/>
              </a:rPr>
            </a:br>
            <a:r>
              <a:rPr lang="en-GB" altLang="en-US" sz="1600" dirty="0">
                <a:solidFill>
                  <a:srgbClr val="FFFFFF"/>
                </a:solidFill>
                <a:latin typeface="Times New Roman" panose="02020603050405020304"/>
                <a:cs typeface="Times New Roman" panose="02020603050405020304"/>
              </a:rPr>
              <a:t>Muhammad Bilal Butt:     FA20-BCE-039</a:t>
            </a:r>
            <a:endParaRPr lang="en-US" sz="1600" dirty="0">
              <a:solidFill>
                <a:srgbClr val="FFFFFF"/>
              </a:solidFill>
              <a:latin typeface="Times New Roman" panose="02020603050405020304"/>
              <a:cs typeface="Times New Roman" panose="02020603050405020304"/>
            </a:endParaRPr>
          </a:p>
          <a:p>
            <a:pPr>
              <a:lnSpc>
                <a:spcPct val="90000"/>
              </a:lnSpc>
            </a:pPr>
            <a:endParaRPr lang="en-US" sz="1300">
              <a:solidFill>
                <a:srgbClr val="FFFFFF"/>
              </a:solidFill>
              <a:latin typeface="Times New Roman" panose="02020603050405020304" charset="0"/>
              <a:cs typeface="Times New Roman" panose="02020603050405020304" charset="0"/>
            </a:endParaRPr>
          </a:p>
        </p:txBody>
      </p:sp>
      <p:sp>
        <p:nvSpPr>
          <p:cNvPr id="407" name="Rectangle 406"/>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Grp="1" noRot="1" noChangeAspect="1" noMove="1" noResize="1" noEditPoints="1" noAdjustHandles="1" noChangeArrowheads="1" noChangeShapeType="1" noTextEdit="1"/>
          </p:cNvSpPr>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Grp="1" noRot="1" noChangeAspect="1" noMove="1" noResize="1" noEditPoints="1" noAdjustHandles="1" noChangeArrowheads="1" noChangeShapeType="1" noTextEdit="1"/>
          </p:cNvSpPr>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Grp="1" noRot="1" noChangeAspect="1" noMove="1" noResize="1" noEditPoints="1" noAdjustHandles="1" noChangeArrowheads="1" noChangeShapeType="1" noTextEdit="1"/>
          </p:cNvSpPr>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2368" y="1877492"/>
            <a:ext cx="4030132" cy="3215373"/>
          </a:xfrm>
        </p:spPr>
        <p:txBody>
          <a:bodyPr lIns="91440" tIns="45720" rIns="91440" bIns="45720" anchorCtr="0">
            <a:normAutofit/>
          </a:bodyPr>
          <a:lstStyle/>
          <a:p>
            <a:pPr algn="ctr"/>
            <a:r>
              <a:rPr lang="en-US">
                <a:solidFill>
                  <a:schemeClr val="bg1"/>
                </a:solidFill>
                <a:cs typeface="Arial" panose="020B0604020202020204"/>
              </a:rPr>
              <a:t>Teamwork/Tasks Division</a:t>
            </a:r>
            <a:br>
              <a:rPr lang="en-US">
                <a:solidFill>
                  <a:schemeClr val="bg1"/>
                </a:solidFill>
                <a:cs typeface="Arial" panose="020B0604020202020204"/>
              </a:rPr>
            </a:br>
            <a:r>
              <a:rPr lang="en-US">
                <a:solidFill>
                  <a:schemeClr val="bg1"/>
                </a:solidFill>
                <a:cs typeface="Arial" panose="020B0604020202020204"/>
              </a:rPr>
              <a:t>Muhammad Bilal butt</a:t>
            </a:r>
            <a:endParaRPr lang="en-US">
              <a:solidFill>
                <a:schemeClr val="bg1"/>
              </a:solidFill>
            </a:endParaRPr>
          </a:p>
        </p:txBody>
      </p:sp>
      <p:grpSp>
        <p:nvGrpSpPr>
          <p:cNvPr id="16" name="Group 15"/>
          <p:cNvGrpSpPr>
            <a:grpSpLocks noGrp="1" noRot="1" noChangeAspect="1" noMove="1" noResize="1" noUngrp="1"/>
          </p:cNvGrpSpPr>
          <p:nvPr/>
        </p:nvGrpSpPr>
        <p:grpSpPr>
          <a:xfrm>
            <a:off x="0" y="377893"/>
            <a:ext cx="1861854" cy="717514"/>
            <a:chOff x="0" y="377893"/>
            <a:chExt cx="1861854" cy="717514"/>
          </a:xfrm>
          <a:solidFill>
            <a:schemeClr val="bg1"/>
          </a:solidFill>
        </p:grpSpPr>
        <p:sp>
          <p:nvSpPr>
            <p:cNvPr id="17" name="Freeform: Shape 16"/>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p:cNvSpPr>
            <a:spLocks noGrp="1" noRot="1" noChangeAspect="1" noMove="1" noResize="1" noEditPoints="1" noAdjustHandles="1" noChangeArrowheads="1" noChangeShapeType="1" noTextEdit="1"/>
          </p:cNvSpPr>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2" name="Graphic 212"/>
          <p:cNvSpPr>
            <a:spLocks noGrp="1" noRot="1" noChangeAspect="1" noMove="1" noResize="1" noEditPoints="1" noAdjustHandles="1" noChangeArrowheads="1" noChangeShapeType="1" noTextEdit="1"/>
          </p:cNvSpPr>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lt1"/>
              </a:solidFill>
            </a:endParaRPr>
          </a:p>
        </p:txBody>
      </p:sp>
      <p:sp>
        <p:nvSpPr>
          <p:cNvPr id="24" name="Oval 23"/>
          <p:cNvSpPr>
            <a:spLocks noGrp="1" noRot="1" noChangeAspect="1" noMove="1" noResize="1" noEditPoints="1" noAdjustHandles="1" noChangeArrowheads="1" noChangeShapeType="1" noTextEdit="1"/>
          </p:cNvSpPr>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Oval 25"/>
          <p:cNvSpPr>
            <a:spLocks noGrp="1" noRot="1" noChangeAspect="1" noMove="1" noResize="1" noEditPoints="1" noAdjustHandles="1" noChangeArrowheads="1" noChangeShapeType="1" noTextEdit="1"/>
          </p:cNvSpPr>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Content Placeholder 2"/>
          <p:cNvSpPr>
            <a:spLocks noGrp="1"/>
          </p:cNvSpPr>
          <p:nvPr>
            <p:ph idx="1"/>
          </p:nvPr>
        </p:nvSpPr>
        <p:spPr>
          <a:xfrm>
            <a:off x="6234868" y="1130846"/>
            <a:ext cx="5217173" cy="4351338"/>
          </a:xfrm>
        </p:spPr>
        <p:txBody>
          <a:bodyPr lIns="91440" tIns="45720" rIns="91440" bIns="45720">
            <a:normAutofit/>
          </a:bodyPr>
          <a:lstStyle/>
          <a:p>
            <a:pPr>
              <a:lnSpc>
                <a:spcPct val="90000"/>
              </a:lnSpc>
            </a:pPr>
            <a:endParaRPr lang="en-US" sz="1500" b="1">
              <a:solidFill>
                <a:schemeClr val="bg1"/>
              </a:solidFill>
              <a:latin typeface="Times New Roman" panose="02020603050405020304"/>
              <a:cs typeface="Times New Roman" panose="02020603050405020304"/>
            </a:endParaRPr>
          </a:p>
          <a:p>
            <a:pPr>
              <a:lnSpc>
                <a:spcPct val="90000"/>
              </a:lnSpc>
            </a:pPr>
            <a:r>
              <a:rPr lang="en-US" sz="1500" b="1">
                <a:solidFill>
                  <a:schemeClr val="bg1"/>
                </a:solidFill>
                <a:latin typeface="Times New Roman" panose="02020603050405020304"/>
                <a:cs typeface="Times New Roman" panose="02020603050405020304"/>
              </a:rPr>
              <a:t>Responsiblities:</a:t>
            </a:r>
            <a:br>
              <a:rPr lang="en-US" sz="1500" b="1">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Search study about sudoku ,how it actually work,</a:t>
            </a:r>
            <a:endParaRPr lang="en-US" sz="1500">
              <a:solidFill>
                <a:schemeClr val="bg1"/>
              </a:solidFill>
              <a:latin typeface="Times New Roman" panose="02020603050405020304"/>
              <a:cs typeface="Times New Roman" panose="02020603050405020304"/>
            </a:endParaRPr>
          </a:p>
          <a:p>
            <a:pPr>
              <a:lnSpc>
                <a:spcPct val="90000"/>
              </a:lnSpc>
            </a:pPr>
            <a:r>
              <a:rPr lang="en-US" sz="1500">
                <a:solidFill>
                  <a:schemeClr val="bg1"/>
                </a:solidFill>
                <a:latin typeface="Times New Roman" panose="02020603050405020304"/>
                <a:cs typeface="Times New Roman" panose="02020603050405020304"/>
              </a:rPr>
              <a:t>basic idea on paper</a:t>
            </a:r>
            <a:endParaRPr lang="en-US" sz="1500">
              <a:solidFill>
                <a:schemeClr val="bg1"/>
              </a:solidFill>
              <a:latin typeface="Times New Roman" panose="02020603050405020304"/>
              <a:cs typeface="Times New Roman" panose="02020603050405020304"/>
            </a:endParaRPr>
          </a:p>
          <a:p>
            <a:pPr>
              <a:lnSpc>
                <a:spcPct val="90000"/>
              </a:lnSpc>
            </a:pPr>
            <a:r>
              <a:rPr lang="en-US" sz="1500">
                <a:solidFill>
                  <a:schemeClr val="bg1"/>
                </a:solidFill>
                <a:latin typeface="Times New Roman" panose="02020603050405020304"/>
                <a:cs typeface="Times New Roman" panose="02020603050405020304"/>
              </a:rPr>
              <a:t>constranit possiblities,</a:t>
            </a:r>
            <a:endParaRPr lang="en-US" sz="1500">
              <a:solidFill>
                <a:schemeClr val="bg1"/>
              </a:solidFill>
              <a:latin typeface="Times New Roman" panose="02020603050405020304"/>
              <a:cs typeface="Times New Roman" panose="02020603050405020304"/>
            </a:endParaRPr>
          </a:p>
          <a:p>
            <a:pPr>
              <a:lnSpc>
                <a:spcPct val="90000"/>
              </a:lnSpc>
            </a:pPr>
            <a:r>
              <a:rPr lang="en-US" sz="1500">
                <a:solidFill>
                  <a:schemeClr val="bg1"/>
                </a:solidFill>
                <a:latin typeface="Times New Roman" panose="02020603050405020304"/>
                <a:cs typeface="Times New Roman" panose="02020603050405020304"/>
              </a:rPr>
              <a:t> report </a:t>
            </a:r>
            <a:endParaRPr lang="en-US" sz="1500">
              <a:solidFill>
                <a:schemeClr val="bg1"/>
              </a:solidFill>
              <a:latin typeface="Times New Roman" panose="02020603050405020304"/>
              <a:cs typeface="Times New Roman" panose="02020603050405020304"/>
            </a:endParaRPr>
          </a:p>
          <a:p>
            <a:pPr>
              <a:lnSpc>
                <a:spcPct val="90000"/>
              </a:lnSpc>
            </a:pPr>
            <a:r>
              <a:rPr lang="en-US" sz="1500">
                <a:solidFill>
                  <a:schemeClr val="bg1"/>
                </a:solidFill>
                <a:latin typeface="Times New Roman" panose="02020603050405020304"/>
                <a:cs typeface="Times New Roman" panose="02020603050405020304"/>
              </a:rPr>
              <a:t>GUI layout </a:t>
            </a:r>
            <a:endParaRPr lang="en-US" sz="1500">
              <a:solidFill>
                <a:schemeClr val="bg1"/>
              </a:solidFill>
              <a:latin typeface="Times New Roman" panose="02020603050405020304"/>
              <a:cs typeface="Times New Roman" panose="02020603050405020304"/>
            </a:endParaRPr>
          </a:p>
          <a:p>
            <a:pPr>
              <a:lnSpc>
                <a:spcPct val="90000"/>
              </a:lnSpc>
            </a:pPr>
            <a:br>
              <a:rPr lang="en-US" sz="1500">
                <a:solidFill>
                  <a:schemeClr val="bg1"/>
                </a:solidFill>
                <a:latin typeface="Times New Roman" panose="02020603050405020304"/>
                <a:cs typeface="Times New Roman" panose="02020603050405020304"/>
              </a:rPr>
            </a:br>
            <a:r>
              <a:rPr lang="en-US" sz="1500" b="1">
                <a:solidFill>
                  <a:schemeClr val="bg1"/>
                </a:solidFill>
                <a:latin typeface="Times New Roman" panose="02020603050405020304"/>
                <a:cs typeface="Times New Roman" panose="02020603050405020304"/>
              </a:rPr>
              <a:t>Contribution:</a:t>
            </a:r>
            <a:br>
              <a:rPr lang="en-US" sz="1500" b="1">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develop Constranit possiblities </a:t>
            </a:r>
            <a:br>
              <a:rPr lang="en-US" sz="1500">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making flowchart </a:t>
            </a:r>
            <a:br>
              <a:rPr lang="en-US" sz="1500">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search on different method and whose is best</a:t>
            </a:r>
            <a:br>
              <a:rPr lang="en-US" sz="1500">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layout in design of GUI</a:t>
            </a:r>
            <a:endParaRPr lang="en-US" sz="1500">
              <a:solidFill>
                <a:schemeClr val="bg1"/>
              </a:solidFill>
              <a:latin typeface="Times New Roman" panose="02020603050405020304"/>
              <a:cs typeface="Times New Roman" panose="02020603050405020304"/>
            </a:endParaRPr>
          </a:p>
          <a:p>
            <a:pPr>
              <a:lnSpc>
                <a:spcPct val="90000"/>
              </a:lnSpc>
            </a:pPr>
            <a:endParaRPr lang="en-US" sz="1500">
              <a:solidFill>
                <a:schemeClr val="bg1"/>
              </a:solidFill>
              <a:latin typeface="Times New Roman" panose="02020603050405020304"/>
              <a:cs typeface="Times New Roman" panose="02020603050405020304"/>
            </a:endParaRPr>
          </a:p>
          <a:p>
            <a:pPr>
              <a:lnSpc>
                <a:spcPct val="90000"/>
              </a:lnSpc>
            </a:pPr>
            <a:r>
              <a:rPr lang="en-US" sz="1500" b="1">
                <a:solidFill>
                  <a:schemeClr val="bg1"/>
                </a:solidFill>
                <a:latin typeface="Times New Roman" panose="02020603050405020304"/>
                <a:cs typeface="Times New Roman" panose="02020603050405020304"/>
              </a:rPr>
              <a:t>Challenges Overcome:</a:t>
            </a:r>
            <a:br>
              <a:rPr lang="en-US" sz="1500" b="1">
                <a:solidFill>
                  <a:schemeClr val="bg1"/>
                </a:solidFill>
                <a:latin typeface="Times New Roman" panose="02020603050405020304"/>
                <a:cs typeface="Times New Roman" panose="02020603050405020304"/>
              </a:rPr>
            </a:br>
            <a:r>
              <a:rPr lang="en-US" sz="1500">
                <a:solidFill>
                  <a:schemeClr val="bg1"/>
                </a:solidFill>
                <a:latin typeface="Times New Roman" panose="02020603050405020304"/>
                <a:cs typeface="Times New Roman" panose="02020603050405020304"/>
              </a:rPr>
              <a:t>contranits graph help in constranit possibleties</a:t>
            </a:r>
            <a:endParaRPr lang="en-US" sz="1500">
              <a:solidFill>
                <a:schemeClr val="bg1"/>
              </a:solidFill>
              <a:latin typeface="Times New Roman" panose="02020603050405020304"/>
              <a:cs typeface="Times New Roman" panose="02020603050405020304"/>
            </a:endParaRPr>
          </a:p>
        </p:txBody>
      </p:sp>
      <p:grpSp>
        <p:nvGrpSpPr>
          <p:cNvPr id="28" name="Graphic 185"/>
          <p:cNvGrpSpPr>
            <a:grpSpLocks noGrp="1" noRot="1" noChangeAspect="1" noMove="1" noResize="1" noUngrp="1"/>
          </p:cNvGrpSpPr>
          <p:nvPr/>
        </p:nvGrpSpPr>
        <p:grpSpPr>
          <a:xfrm>
            <a:off x="9812239" y="6139464"/>
            <a:ext cx="1054466" cy="469689"/>
            <a:chOff x="9841624" y="4115729"/>
            <a:chExt cx="602169" cy="268223"/>
          </a:xfrm>
          <a:solidFill>
            <a:schemeClr val="bg1"/>
          </a:solidFill>
        </p:grpSpPr>
        <p:sp>
          <p:nvSpPr>
            <p:cNvPr id="29" name="Freeform: Shape 28"/>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p:cNvSpPr>
            <a:spLocks noGrp="1" noRot="1" noChangeAspect="1" noMove="1" noResize="1" noEditPoints="1" noAdjustHandles="1" noChangeArrowheads="1" noChangeShapeType="1" noTextEdit="1"/>
          </p:cNvSpPr>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Computer script on a screen"/>
          <p:cNvPicPr>
            <a:picLocks noChangeAspect="1"/>
          </p:cNvPicPr>
          <p:nvPr/>
        </p:nvPicPr>
        <p:blipFill rotWithShape="1">
          <a:blip r:embed="rId1">
            <a:alphaModFix amt="55000"/>
          </a:blip>
          <a:srcRect t="7695" b="8035"/>
          <a:stretch>
            <a:fillRect/>
          </a:stretch>
        </p:blipFill>
        <p:spPr>
          <a:xfrm>
            <a:off x="20" y="-9107"/>
            <a:ext cx="12191980" cy="6858000"/>
          </a:xfrm>
          <a:prstGeom prst="rect">
            <a:avLst/>
          </a:prstGeom>
        </p:spPr>
      </p:pic>
      <p:sp>
        <p:nvSpPr>
          <p:cNvPr id="2" name="Title 1"/>
          <p:cNvSpPr>
            <a:spLocks noGrp="1"/>
          </p:cNvSpPr>
          <p:nvPr>
            <p:ph type="title"/>
          </p:nvPr>
        </p:nvSpPr>
        <p:spPr>
          <a:xfrm>
            <a:off x="686834" y="591344"/>
            <a:ext cx="3200400" cy="5585619"/>
          </a:xfrm>
        </p:spPr>
        <p:txBody>
          <a:bodyPr lIns="91440" tIns="45720" rIns="91440" bIns="45720" anchorCtr="0">
            <a:normAutofit/>
          </a:bodyPr>
          <a:lstStyle/>
          <a:p>
            <a:r>
              <a:rPr lang="en-US" sz="3100">
                <a:solidFill>
                  <a:srgbClr val="FFFFFF"/>
                </a:solidFill>
                <a:cs typeface="Arial" panose="020B0604020202020204"/>
              </a:rPr>
              <a:t>Teamwork/Tasks Division</a:t>
            </a:r>
            <a:br>
              <a:rPr lang="en-US" sz="3100">
                <a:solidFill>
                  <a:srgbClr val="FFFFFF"/>
                </a:solidFill>
                <a:cs typeface="Arial" panose="020B0604020202020204"/>
              </a:rPr>
            </a:br>
            <a:r>
              <a:rPr lang="en-US" sz="3100">
                <a:solidFill>
                  <a:srgbClr val="FFFFFF"/>
                </a:solidFill>
                <a:cs typeface="Arial" panose="020B0604020202020204"/>
              </a:rPr>
              <a:t>Muhammad Hassan</a:t>
            </a:r>
            <a:endParaRPr lang="en-US" sz="3100">
              <a:solidFill>
                <a:srgbClr val="FFFFFF"/>
              </a:solidFill>
            </a:endParaRPr>
          </a:p>
        </p:txBody>
      </p:sp>
      <p:sp>
        <p:nvSpPr>
          <p:cNvPr id="23" name="Arc 22"/>
          <p:cNvSpPr>
            <a:spLocks noGrp="1" noRot="1" noChangeAspect="1" noMove="1" noResize="1" noEditPoints="1" noAdjustHandles="1" noChangeArrowheads="1" noChangeShapeType="1" noTextEdit="1"/>
          </p:cNvSpPr>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447308" y="591344"/>
            <a:ext cx="6906491" cy="5585619"/>
          </a:xfrm>
        </p:spPr>
        <p:txBody>
          <a:bodyPr lIns="91440" tIns="45720" rIns="91440" bIns="45720" anchor="ctr">
            <a:normAutofit lnSpcReduction="10000"/>
          </a:bodyPr>
          <a:lstStyle/>
          <a:p>
            <a:pPr>
              <a:lnSpc>
                <a:spcPct val="90000"/>
              </a:lnSpc>
              <a:buAutoNum type="arabicPeriod"/>
            </a:pPr>
            <a:endParaRPr lang="en-US" sz="2500" b="1">
              <a:solidFill>
                <a:srgbClr val="FFFFFF"/>
              </a:solidFill>
              <a:latin typeface="Times New Roman" panose="02020603050405020304"/>
              <a:cs typeface="Times New Roman" panose="02020603050405020304"/>
            </a:endParaRPr>
          </a:p>
          <a:p>
            <a:pPr marL="457200" indent="-457200">
              <a:lnSpc>
                <a:spcPct val="90000"/>
              </a:lnSpc>
              <a:buAutoNum type="arabicPeriod"/>
            </a:pPr>
            <a:r>
              <a:rPr lang="en-US" sz="2500" b="1">
                <a:solidFill>
                  <a:srgbClr val="FFFFFF"/>
                </a:solidFill>
                <a:latin typeface="Times New Roman" panose="02020603050405020304"/>
                <a:cs typeface="Times New Roman" panose="02020603050405020304"/>
              </a:rPr>
              <a:t>Responsiblities:</a:t>
            </a:r>
            <a:br>
              <a:rPr lang="en-US" sz="2500" b="1" dirty="0">
                <a:latin typeface="Times New Roman" panose="02020603050405020304"/>
                <a:cs typeface="Times New Roman" panose="02020603050405020304"/>
              </a:rPr>
            </a:br>
            <a:r>
              <a:rPr lang="en-US" sz="2500">
                <a:solidFill>
                  <a:srgbClr val="FFFFFF"/>
                </a:solidFill>
                <a:latin typeface="Times New Roman" panose="02020603050405020304"/>
                <a:cs typeface="Times New Roman" panose="02020603050405020304"/>
              </a:rPr>
              <a:t>Code and GUI implementation</a:t>
            </a:r>
            <a:br>
              <a:rPr lang="en-US" sz="2500" dirty="0">
                <a:latin typeface="Times New Roman" panose="02020603050405020304"/>
                <a:cs typeface="Times New Roman" panose="02020603050405020304"/>
              </a:rPr>
            </a:br>
            <a:r>
              <a:rPr lang="en-US" sz="2500">
                <a:solidFill>
                  <a:srgbClr val="FFFFFF"/>
                </a:solidFill>
                <a:latin typeface="Times New Roman" panose="02020603050405020304"/>
                <a:cs typeface="Times New Roman" panose="02020603050405020304"/>
              </a:rPr>
              <a:t>How CSP adjust in code with GUI</a:t>
            </a:r>
            <a:endParaRPr lang="en-US" sz="2500">
              <a:solidFill>
                <a:srgbClr val="FFFFFF"/>
              </a:solidFill>
              <a:latin typeface="Times New Roman" panose="02020603050405020304"/>
              <a:cs typeface="Times New Roman" panose="02020603050405020304"/>
            </a:endParaRPr>
          </a:p>
          <a:p>
            <a:pPr marL="0" indent="0">
              <a:lnSpc>
                <a:spcPct val="90000"/>
              </a:lnSpc>
              <a:buNone/>
            </a:pPr>
            <a:r>
              <a:rPr lang="en-GB" altLang="en-US" sz="2500">
                <a:solidFill>
                  <a:srgbClr val="FFFFFF"/>
                </a:solidFill>
                <a:latin typeface="Times New Roman" panose="02020603050405020304"/>
                <a:cs typeface="Times New Roman" panose="02020603050405020304"/>
              </a:rPr>
              <a:t>       </a:t>
            </a:r>
            <a:r>
              <a:rPr lang="en-US" sz="2500">
                <a:solidFill>
                  <a:srgbClr val="FFFFFF"/>
                </a:solidFill>
                <a:latin typeface="Times New Roman" panose="02020603050405020304"/>
                <a:cs typeface="Times New Roman" panose="02020603050405020304"/>
              </a:rPr>
              <a:t>How CEP make user friendly</a:t>
            </a:r>
            <a:endParaRPr lang="en-US" sz="2500">
              <a:solidFill>
                <a:srgbClr val="FFFFFF"/>
              </a:solidFill>
              <a:latin typeface="Times New Roman" panose="02020603050405020304"/>
              <a:cs typeface="Times New Roman" panose="02020603050405020304"/>
            </a:endParaRPr>
          </a:p>
          <a:p>
            <a:pPr marL="0" indent="457200">
              <a:lnSpc>
                <a:spcPct val="90000"/>
              </a:lnSpc>
              <a:buNone/>
            </a:pPr>
            <a:r>
              <a:rPr lang="en-GB" altLang="en-US" sz="2500">
                <a:solidFill>
                  <a:srgbClr val="FFFFFF"/>
                </a:solidFill>
                <a:latin typeface="Times New Roman" panose="02020603050405020304"/>
                <a:cs typeface="Times New Roman" panose="02020603050405020304"/>
              </a:rPr>
              <a:t> make presentation</a:t>
            </a:r>
            <a:endParaRPr lang="en-US" sz="2500">
              <a:solidFill>
                <a:srgbClr val="FFFFFF"/>
              </a:solidFill>
              <a:latin typeface="Times New Roman" panose="02020603050405020304"/>
              <a:cs typeface="Times New Roman" panose="02020603050405020304"/>
            </a:endParaRPr>
          </a:p>
          <a:p>
            <a:pPr marL="457200" indent="-457200">
              <a:lnSpc>
                <a:spcPct val="90000"/>
              </a:lnSpc>
              <a:buAutoNum type="arabicPeriod"/>
            </a:pPr>
            <a:br>
              <a:rPr lang="en-US" sz="2500" dirty="0">
                <a:latin typeface="Times New Roman" panose="02020603050405020304"/>
                <a:cs typeface="Times New Roman" panose="02020603050405020304"/>
              </a:rPr>
            </a:br>
            <a:r>
              <a:rPr lang="en-US" sz="2500" b="1">
                <a:solidFill>
                  <a:srgbClr val="FFFFFF"/>
                </a:solidFill>
                <a:latin typeface="Times New Roman" panose="02020603050405020304"/>
                <a:cs typeface="Times New Roman" panose="02020603050405020304"/>
              </a:rPr>
              <a:t>Contribution:</a:t>
            </a:r>
            <a:br>
              <a:rPr lang="en-US" sz="2500" b="1" dirty="0">
                <a:latin typeface="Times New Roman" panose="02020603050405020304"/>
                <a:cs typeface="Times New Roman" panose="02020603050405020304"/>
              </a:rPr>
            </a:br>
            <a:r>
              <a:rPr lang="en-US" sz="2500">
                <a:solidFill>
                  <a:srgbClr val="FFFFFF"/>
                </a:solidFill>
                <a:latin typeface="Times New Roman" panose="02020603050405020304"/>
                <a:cs typeface="Times New Roman" panose="02020603050405020304"/>
              </a:rPr>
              <a:t>develop GUI </a:t>
            </a:r>
            <a:endParaRPr lang="en-US" sz="2500">
              <a:solidFill>
                <a:srgbClr val="FFFFFF"/>
              </a:solidFill>
              <a:latin typeface="Times New Roman" panose="02020603050405020304"/>
              <a:cs typeface="Times New Roman" panose="02020603050405020304"/>
            </a:endParaRPr>
          </a:p>
          <a:p>
            <a:pPr>
              <a:lnSpc>
                <a:spcPct val="90000"/>
              </a:lnSpc>
              <a:buAutoNum type="arabicPeriod"/>
            </a:pPr>
            <a:r>
              <a:rPr lang="en-US" sz="2500">
                <a:solidFill>
                  <a:srgbClr val="FFFFFF"/>
                </a:solidFill>
                <a:latin typeface="Times New Roman" panose="02020603050405020304"/>
                <a:cs typeface="Times New Roman" panose="02020603050405020304"/>
              </a:rPr>
              <a:t>   Linked the code and GUI to get goal</a:t>
            </a:r>
            <a:endParaRPr lang="en-US" sz="2500">
              <a:solidFill>
                <a:srgbClr val="FFFFFF"/>
              </a:solidFill>
              <a:latin typeface="Times New Roman" panose="02020603050405020304"/>
              <a:cs typeface="Times New Roman" panose="02020603050405020304"/>
            </a:endParaRPr>
          </a:p>
          <a:p>
            <a:pPr>
              <a:lnSpc>
                <a:spcPct val="90000"/>
              </a:lnSpc>
              <a:buAutoNum type="arabicPeriod"/>
            </a:pPr>
            <a:r>
              <a:rPr lang="en-US" sz="2500">
                <a:solidFill>
                  <a:srgbClr val="FFFFFF"/>
                </a:solidFill>
                <a:latin typeface="Times New Roman" panose="02020603050405020304"/>
                <a:cs typeface="Times New Roman" panose="02020603050405020304"/>
              </a:rPr>
              <a:t>   Make CEP as a AI solver as well as user solver</a:t>
            </a:r>
            <a:endParaRPr lang="en-US" sz="2500">
              <a:solidFill>
                <a:srgbClr val="FFFFFF"/>
              </a:solidFill>
              <a:latin typeface="Times New Roman" panose="02020603050405020304"/>
              <a:cs typeface="Times New Roman" panose="02020603050405020304"/>
            </a:endParaRPr>
          </a:p>
          <a:p>
            <a:pPr>
              <a:lnSpc>
                <a:spcPct val="90000"/>
              </a:lnSpc>
              <a:buAutoNum type="arabicPeriod"/>
            </a:pPr>
            <a:endParaRPr lang="en-US" sz="2500">
              <a:solidFill>
                <a:srgbClr val="FFFFFF"/>
              </a:solidFill>
              <a:latin typeface="Times New Roman" panose="02020603050405020304"/>
              <a:cs typeface="Times New Roman" panose="02020603050405020304"/>
            </a:endParaRPr>
          </a:p>
          <a:p>
            <a:pPr>
              <a:lnSpc>
                <a:spcPct val="90000"/>
              </a:lnSpc>
              <a:buAutoNum type="arabicPeriod"/>
            </a:pPr>
            <a:r>
              <a:rPr lang="en-US" sz="2500" b="1">
                <a:solidFill>
                  <a:srgbClr val="FFFFFF"/>
                </a:solidFill>
                <a:latin typeface="Times New Roman" panose="02020603050405020304"/>
                <a:cs typeface="Times New Roman" panose="02020603050405020304"/>
              </a:rPr>
              <a:t> Challenges Overcome:</a:t>
            </a:r>
            <a:br>
              <a:rPr lang="en-US" sz="2500" b="1" dirty="0">
                <a:latin typeface="Times New Roman" panose="02020603050405020304"/>
                <a:cs typeface="Times New Roman" panose="02020603050405020304"/>
              </a:rPr>
            </a:br>
            <a:r>
              <a:rPr lang="en-US" sz="2500">
                <a:solidFill>
                  <a:srgbClr val="FFFFFF"/>
                </a:solidFill>
                <a:latin typeface="Times New Roman" panose="02020603050405020304"/>
                <a:cs typeface="Times New Roman" panose="02020603050405020304"/>
              </a:rPr>
              <a:t>  Search  about GUI how it linked with code,different video watched ,about sudoku</a:t>
            </a:r>
            <a:endParaRPr lang="en-US" sz="2500">
              <a:solidFill>
                <a:srgbClr val="FFFFFF"/>
              </a:solidFill>
              <a:latin typeface="Times New Roman" panose="02020603050405020304"/>
              <a:cs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620742"/>
            <a:ext cx="10515600" cy="1325563"/>
          </a:xfrm>
        </p:spPr>
        <p:txBody>
          <a:bodyPr vert="horz" lIns="91440" tIns="45720" rIns="91440" bIns="45720" rtlCol="0" anchor="ctr" anchorCtr="0">
            <a:normAutofit/>
          </a:bodyPr>
          <a:lstStyle/>
          <a:p>
            <a:pPr>
              <a:lnSpc>
                <a:spcPct val="90000"/>
              </a:lnSpc>
            </a:pPr>
            <a:r>
              <a:rPr lang="en-US" sz="4400" kern="1200">
                <a:solidFill>
                  <a:srgbClr val="FFFFFF"/>
                </a:solidFill>
                <a:latin typeface="+mj-lt"/>
                <a:ea typeface="+mj-ea"/>
                <a:cs typeface="+mj-cs"/>
              </a:rPr>
              <a:t>Timeline</a:t>
            </a:r>
            <a:endParaRPr lang="en-US" sz="4400" kern="1200">
              <a:solidFill>
                <a:srgbClr val="FFFFFF"/>
              </a:solidFill>
              <a:latin typeface="+mj-lt"/>
              <a:ea typeface="+mj-ea"/>
              <a:cs typeface="+mj-cs"/>
            </a:endParaRPr>
          </a:p>
        </p:txBody>
      </p:sp>
      <p:cxnSp>
        <p:nvCxnSpPr>
          <p:cNvPr id="26" name="Straight Connector 25"/>
          <p:cNvCxnSpPr>
            <a:cxnSpLocks noGrp="1" noRot="1" noChangeAspect="1" noMove="1" noResize="1" noEditPoints="1" noAdjustHandles="1" noChangeArrowheads="1" noChangeShapeType="1"/>
          </p:cNvCxnSpPr>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38200" y="2266345"/>
            <a:ext cx="5097780" cy="3910617"/>
          </a:xfrm>
        </p:spPr>
        <p:txBody>
          <a:bodyPr vert="horz" lIns="91440" tIns="45720" rIns="91440" bIns="45720" rtlCol="0">
            <a:normAutofit/>
          </a:bodyPr>
          <a:lstStyle/>
          <a:p>
            <a:pPr indent="-228600">
              <a:lnSpc>
                <a:spcPct val="90000"/>
              </a:lnSpc>
              <a:buFont typeface="Arial" panose="020B0604020202020204" pitchFamily="34" charset="0"/>
              <a:buChar char="•"/>
            </a:pPr>
            <a:endParaRPr lang="en-US" sz="2400">
              <a:solidFill>
                <a:srgbClr val="FFFFFF"/>
              </a:solidFill>
            </a:endParaRPr>
          </a:p>
          <a:p>
            <a:pPr indent="-228600">
              <a:lnSpc>
                <a:spcPct val="90000"/>
              </a:lnSpc>
              <a:buFont typeface="Arial" panose="020B0604020202020204" pitchFamily="34" charset="0"/>
              <a:buChar char="•"/>
            </a:pPr>
            <a:endParaRPr lang="en-US" sz="2400">
              <a:solidFill>
                <a:srgbClr val="FFFFFF"/>
              </a:solidFill>
            </a:endParaRPr>
          </a:p>
          <a:p>
            <a:pPr indent="-228600">
              <a:lnSpc>
                <a:spcPct val="90000"/>
              </a:lnSpc>
              <a:buFont typeface="Arial" panose="020B0604020202020204" pitchFamily="34" charset="0"/>
              <a:buChar char="•"/>
            </a:pPr>
            <a:endParaRPr lang="en-US" sz="2400">
              <a:solidFill>
                <a:srgbClr val="FFFFFF"/>
              </a:solidFill>
            </a:endParaRPr>
          </a:p>
          <a:p>
            <a:pPr indent="-228600">
              <a:lnSpc>
                <a:spcPct val="90000"/>
              </a:lnSpc>
              <a:buFont typeface="Arial" panose="020B0604020202020204" pitchFamily="34" charset="0"/>
              <a:buChar char="•"/>
            </a:pPr>
            <a:endParaRPr lang="en-US" sz="2400">
              <a:solidFill>
                <a:srgbClr val="FFFFFF"/>
              </a:solidFill>
            </a:endParaRPr>
          </a:p>
          <a:p>
            <a:pPr marL="0" indent="-228600">
              <a:lnSpc>
                <a:spcPct val="90000"/>
              </a:lnSpc>
              <a:buFont typeface="Arial" panose="020B0604020202020204" pitchFamily="34" charset="0"/>
              <a:buChar char="•"/>
            </a:pPr>
            <a:endParaRPr lang="en-US" sz="2400">
              <a:solidFill>
                <a:srgbClr val="FFFFFF"/>
              </a:solidFill>
            </a:endParaRPr>
          </a:p>
          <a:p>
            <a:pPr marL="0" indent="-228600">
              <a:lnSpc>
                <a:spcPct val="90000"/>
              </a:lnSpc>
              <a:buFont typeface="Arial" panose="020B0604020202020204" pitchFamily="34" charset="0"/>
              <a:buChar char="•"/>
            </a:pPr>
            <a:endParaRPr lang="en-US" sz="2400">
              <a:solidFill>
                <a:srgbClr val="FFFFFF"/>
              </a:solidFill>
            </a:endParaRPr>
          </a:p>
        </p:txBody>
      </p:sp>
      <p:sp>
        <p:nvSpPr>
          <p:cNvPr id="4" name="TextBox 3"/>
          <p:cNvSpPr txBox="1"/>
          <p:nvPr/>
        </p:nvSpPr>
        <p:spPr>
          <a:xfrm>
            <a:off x="4979670" y="1034415"/>
            <a:ext cx="8013065" cy="4591685"/>
          </a:xfrm>
          <a:prstGeom prst="rect">
            <a:avLst/>
          </a:prstGeom>
        </p:spPr>
        <p:txBody>
          <a:bodyPr rot="0" spcFirstLastPara="0" vertOverflow="overflow" horzOverflow="overflow" vert="horz" lIns="91440" tIns="45720" rIns="91440" bIns="45720" numCol="1" spcCol="0" rtlCol="0" fromWordArt="0" anchorCtr="0" forceAA="0" compatLnSpc="1">
            <a:normAutofit fontScale="25000"/>
          </a:bodyPr>
          <a:lstStyle/>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1:</a:t>
            </a:r>
            <a:r>
              <a:rPr lang="en-US" sz="5600">
                <a:solidFill>
                  <a:srgbClr val="FFFFFF"/>
                </a:solidFill>
                <a:latin typeface="Times New Roman" panose="02020603050405020304" charset="0"/>
                <a:cs typeface="Times New Roman" panose="02020603050405020304" charset="0"/>
              </a:rPr>
              <a: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Task division and search Different link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2-3:</a:t>
            </a:r>
            <a:r>
              <a:rPr lang="en-US" sz="5600">
                <a:solidFill>
                  <a:srgbClr val="FFFFFF"/>
                </a:solidFill>
                <a:latin typeface="Times New Roman" panose="02020603050405020304" charset="0"/>
                <a:cs typeface="Times New Roman" panose="02020603050405020304" charset="0"/>
              </a:rPr>
              <a:t> </a:t>
            </a:r>
            <a:r>
              <a:rPr lang="en-US" sz="5600" b="1">
                <a:solidFill>
                  <a:srgbClr val="FFFFFF"/>
                </a:solidFill>
                <a:latin typeface="Times New Roman" panose="02020603050405020304" charset="0"/>
                <a:cs typeface="Times New Roman" panose="02020603050405020304" charset="0"/>
              </a:rPr>
              <a:t>(M.Hassan)</a:t>
            </a:r>
            <a:endParaRPr lang="en-US" sz="5600" b="1">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How Gui linked with code</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2-3:</a:t>
            </a:r>
            <a:r>
              <a:rPr lang="en-US" sz="5600">
                <a:solidFill>
                  <a:srgbClr val="FFFFFF"/>
                </a:solidFill>
                <a:latin typeface="Times New Roman" panose="02020603050405020304" charset="0"/>
                <a:cs typeface="Times New Roman" panose="02020603050405020304" charset="0"/>
              </a:rPr>
              <a:t> </a:t>
            </a:r>
            <a:r>
              <a:rPr lang="en-US" sz="5600" b="1">
                <a:solidFill>
                  <a:srgbClr val="FFFFFF"/>
                </a:solidFill>
                <a:latin typeface="Times New Roman" panose="02020603050405020304" charset="0"/>
                <a:cs typeface="Times New Roman" panose="02020603050405020304" charset="0"/>
              </a:rPr>
              <a:t>(M.Bilal butt)</a:t>
            </a:r>
            <a:endParaRPr lang="en-US" sz="5600" b="1">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Possible constranits and how we fullfill the constranit condition requirement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 </a:t>
            </a:r>
            <a:r>
              <a:rPr lang="en-US" sz="5600" b="1">
                <a:solidFill>
                  <a:srgbClr val="FFFFFF"/>
                </a:solidFill>
                <a:latin typeface="Times New Roman" panose="02020603050405020304" charset="0"/>
                <a:cs typeface="Times New Roman" panose="02020603050405020304" charset="0"/>
              </a:rPr>
              <a:t>Day 4-5:(M.Hassan)</a:t>
            </a:r>
            <a:r>
              <a:rPr lang="en-US" sz="5600">
                <a:solidFill>
                  <a:srgbClr val="FFFFFF"/>
                </a:solidFill>
                <a:latin typeface="Times New Roman" panose="02020603050405020304" charset="0"/>
                <a:cs typeface="Times New Roman" panose="02020603050405020304" charset="0"/>
              </a:rPr>
              <a: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Searched about different liberaries that help in CEP code implementation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4-5:(M.Bilal Butt)</a:t>
            </a:r>
            <a:r>
              <a:rPr lang="en-US" sz="5600">
                <a:solidFill>
                  <a:srgbClr val="FFFFFF"/>
                </a:solidFill>
                <a:latin typeface="Times New Roman" panose="02020603050405020304" charset="0"/>
                <a:cs typeface="Times New Roman" panose="02020603050405020304" charset="0"/>
              </a:rPr>
              <a: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How we make precise our problem</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6-7:</a:t>
            </a:r>
            <a:r>
              <a:rPr lang="en-US" sz="5600">
                <a:solidFill>
                  <a:srgbClr val="FFFFFF"/>
                </a:solidFill>
                <a:latin typeface="Times New Roman" panose="02020603050405020304" charset="0"/>
                <a:cs typeface="Times New Roman" panose="02020603050405020304" charset="0"/>
              </a:rPr>
              <a:t> </a:t>
            </a:r>
            <a:r>
              <a:rPr lang="en-US" sz="5600" b="1">
                <a:solidFill>
                  <a:srgbClr val="FFFFFF"/>
                </a:solidFill>
                <a:latin typeface="Times New Roman" panose="02020603050405020304" charset="0"/>
                <a:cs typeface="Times New Roman" panose="02020603050405020304" charset="0"/>
              </a:rPr>
              <a:t>(M.Hassan)</a:t>
            </a:r>
            <a:r>
              <a:rPr lang="en-US" sz="5600">
                <a:solidFill>
                  <a:srgbClr val="FFFFFF"/>
                </a:solidFill>
                <a:latin typeface="Times New Roman" panose="02020603050405020304" charset="0"/>
                <a:cs typeface="Times New Roman" panose="02020603050405020304" charset="0"/>
              </a:rPr>
              <a: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Implement code</a:t>
            </a:r>
            <a:r>
              <a:rPr lang="en-GB" altLang="en-US" sz="5600">
                <a:solidFill>
                  <a:srgbClr val="FFFFFF"/>
                </a:solidFill>
                <a:latin typeface="Times New Roman" panose="02020603050405020304" charset="0"/>
                <a:cs typeface="Times New Roman" panose="02020603050405020304" charset="0"/>
              </a:rPr>
              <a:t> and make presenation</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b="1">
                <a:solidFill>
                  <a:srgbClr val="FFFFFF"/>
                </a:solidFill>
                <a:latin typeface="Times New Roman" panose="02020603050405020304" charset="0"/>
                <a:cs typeface="Times New Roman" panose="02020603050405020304" charset="0"/>
              </a:rPr>
              <a:t>Day 7-8:</a:t>
            </a:r>
            <a:r>
              <a:rPr lang="en-US" sz="5600">
                <a:solidFill>
                  <a:srgbClr val="FFFFFF"/>
                </a:solidFill>
                <a:latin typeface="Times New Roman" panose="02020603050405020304" charset="0"/>
                <a:cs typeface="Times New Roman" panose="02020603050405020304" charset="0"/>
              </a:rPr>
              <a:t> </a:t>
            </a:r>
            <a:r>
              <a:rPr lang="en-US" sz="5600" b="1">
                <a:solidFill>
                  <a:srgbClr val="FFFFFF"/>
                </a:solidFill>
                <a:latin typeface="Times New Roman" panose="02020603050405020304" charset="0"/>
                <a:cs typeface="Times New Roman" panose="02020603050405020304" charset="0"/>
              </a:rPr>
              <a:t>(M.Bilal butt)</a:t>
            </a:r>
            <a:r>
              <a:rPr lang="en-US" sz="5600">
                <a:solidFill>
                  <a:srgbClr val="FFFFFF"/>
                </a:solidFill>
                <a:latin typeface="Times New Roman" panose="02020603050405020304" charset="0"/>
                <a:cs typeface="Times New Roman" panose="02020603050405020304" charset="0"/>
              </a:rPr>
              <a:t> </a:t>
            </a:r>
            <a:endParaRPr lang="en-US" sz="5600">
              <a:solidFill>
                <a:srgbClr val="FFFFFF"/>
              </a:solidFill>
              <a:latin typeface="Times New Roman" panose="02020603050405020304" charset="0"/>
              <a:cs typeface="Times New Roman" panose="02020603050405020304" charset="0"/>
            </a:endParaRPr>
          </a:p>
          <a:p>
            <a:pPr indent="-228600" defTabSz="914400">
              <a:lnSpc>
                <a:spcPct val="90000"/>
              </a:lnSpc>
              <a:spcAft>
                <a:spcPts val="600"/>
              </a:spcAft>
              <a:buFont typeface="Arial" panose="020B0604020202020204" pitchFamily="34" charset="0"/>
              <a:buChar char="•"/>
            </a:pPr>
            <a:r>
              <a:rPr lang="en-US" sz="5600">
                <a:solidFill>
                  <a:srgbClr val="FFFFFF"/>
                </a:solidFill>
                <a:latin typeface="Times New Roman" panose="02020603050405020304" charset="0"/>
                <a:cs typeface="Times New Roman" panose="02020603050405020304" charset="0"/>
              </a:rPr>
              <a:t>Make flow chart and  report</a:t>
            </a:r>
            <a:endParaRPr lang="en-US" sz="5600">
              <a:solidFill>
                <a:srgbClr val="FFFFFF"/>
              </a:solidFill>
              <a:latin typeface="Times New Roman" panose="02020603050405020304" charset="0"/>
              <a:cs typeface="Times New Roman" panose="02020603050405020304" charset="0"/>
            </a:endParaRP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43193" y="489507"/>
            <a:ext cx="3091607" cy="1655483"/>
          </a:xfrm>
        </p:spPr>
        <p:txBody>
          <a:bodyPr anchor="b">
            <a:normAutofit/>
          </a:bodyPr>
          <a:lstStyle/>
          <a:p>
            <a:r>
              <a:rPr lang="en-US" sz="4000"/>
              <a:t>Timeline</a:t>
            </a:r>
            <a:endParaRPr lang="en-US" sz="4000"/>
          </a:p>
        </p:txBody>
      </p:sp>
      <p:pic>
        <p:nvPicPr>
          <p:cNvPr id="9" name="Content Placeholder 3" descr="A graph with red and green bars&#10;&#10;Description automatically generated"/>
          <p:cNvPicPr>
            <a:picLocks noChangeAspect="1"/>
          </p:cNvPicPr>
          <p:nvPr/>
        </p:nvPicPr>
        <p:blipFill rotWithShape="1">
          <a:blip r:embed="rId1"/>
          <a:srcRect l="5022"/>
          <a:stretch>
            <a:fillRect/>
          </a:stretch>
        </p:blipFill>
        <p:spPr>
          <a:xfrm>
            <a:off x="20" y="431"/>
            <a:ext cx="8115280" cy="6408311"/>
          </a:xfrm>
          <a:prstGeom prst="rect">
            <a:avLst/>
          </a:prstGeom>
          <a:noFill/>
        </p:spPr>
      </p:pic>
      <p:sp>
        <p:nvSpPr>
          <p:cNvPr id="3" name="Content Placeholder 2"/>
          <p:cNvSpPr>
            <a:spLocks noGrp="1"/>
          </p:cNvSpPr>
          <p:nvPr>
            <p:ph idx="1"/>
          </p:nvPr>
        </p:nvSpPr>
        <p:spPr>
          <a:xfrm>
            <a:off x="8643193" y="2418408"/>
            <a:ext cx="2942813" cy="3540265"/>
          </a:xfrm>
        </p:spPr>
        <p:txBody>
          <a:bodyPr lIns="91440" tIns="45720" rIns="91440" bIns="45720">
            <a:normAutofit/>
          </a:bodyPr>
          <a:lstStyle/>
          <a:p>
            <a:endParaRPr lang="en-US" sz="2000"/>
          </a:p>
          <a:p>
            <a:endParaRPr lang="en-US" sz="2000"/>
          </a:p>
          <a:p>
            <a:endParaRPr lang="en-US" sz="2000"/>
          </a:p>
          <a:p>
            <a:endParaRPr lang="en-US" sz="2000"/>
          </a:p>
          <a:p>
            <a:pPr marL="0" indent="0">
              <a:buNone/>
            </a:pPr>
            <a:endParaRPr lang="en-US" sz="2000"/>
          </a:p>
          <a:p>
            <a:pPr marL="0" indent="0">
              <a:buNone/>
            </a:pPr>
            <a:endParaRPr lang="en-US" sz="2000">
              <a:cs typeface="Arial" panose="020B0604020202020204"/>
            </a:endParaRPr>
          </a:p>
        </p:txBody>
      </p:sp>
      <p:sp>
        <p:nvSpPr>
          <p:cNvPr id="20" name="Rectangle 19"/>
          <p:cNvSpPr>
            <a:spLocks noGrp="1" noRot="1" noChangeAspect="1" noMove="1" noResize="1" noEditPoints="1" noAdjustHandles="1" noChangeArrowheads="1" noChangeShapeType="1" noTextEdit="1"/>
          </p:cNvSpPr>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09646" y="2193985"/>
            <a:ext cx="53886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sz="3600" dirty="0">
              <a:cs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lIns="91440" tIns="45720" rIns="91440" bIns="45720" anchor="b" anchorCtr="0">
            <a:normAutofit/>
          </a:bodyPr>
          <a:lstStyle/>
          <a:p>
            <a:pPr algn="r"/>
            <a:r>
              <a:rPr lang="en-US" sz="4000">
                <a:solidFill>
                  <a:srgbClr val="FFFFFF"/>
                </a:solidFill>
                <a:cs typeface="Arial" panose="020B0604020202020204"/>
              </a:rPr>
              <a:t>Learning:</a:t>
            </a: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lIns="91440" tIns="45720" rIns="91440" bIns="45720" anchor="ctr">
            <a:normAutofit/>
          </a:bodyPr>
          <a:lstStyle/>
          <a:p>
            <a:pPr marL="0" indent="0">
              <a:lnSpc>
                <a:spcPct val="90000"/>
              </a:lnSpc>
              <a:buNone/>
            </a:pPr>
            <a:r>
              <a:rPr lang="en-US" sz="1400" b="1">
                <a:latin typeface="Times New Roman" panose="02020603050405020304"/>
                <a:cs typeface="Times New Roman" panose="02020603050405020304"/>
              </a:rPr>
              <a:t>.       Algorithmic Insight:</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Exploration of genetic algorithms, brute force, and constraint propagation provided nuanced insights into algorithmic problem-solving.</a:t>
            </a:r>
            <a:endParaRPr lang="en-US" sz="1400">
              <a:latin typeface="Times New Roman" panose="02020603050405020304"/>
              <a:cs typeface="Times New Roman" panose="02020603050405020304"/>
            </a:endParaRPr>
          </a:p>
          <a:p>
            <a:pPr>
              <a:lnSpc>
                <a:spcPct val="90000"/>
              </a:lnSpc>
            </a:pPr>
            <a:r>
              <a:rPr lang="en-US" sz="1400" b="1">
                <a:latin typeface="Times New Roman" panose="02020603050405020304"/>
                <a:cs typeface="Times New Roman" panose="02020603050405020304"/>
              </a:rPr>
              <a:t>Logical and Declarative Approach:</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Emphasis on logical representation and declarative problem-solving simplified the overall approach to Sudoku.</a:t>
            </a:r>
            <a:endParaRPr lang="en-US" sz="1400">
              <a:latin typeface="Times New Roman" panose="02020603050405020304"/>
              <a:cs typeface="Times New Roman" panose="02020603050405020304"/>
            </a:endParaRPr>
          </a:p>
          <a:p>
            <a:pPr>
              <a:lnSpc>
                <a:spcPct val="90000"/>
              </a:lnSpc>
            </a:pPr>
            <a:r>
              <a:rPr lang="en-US" sz="1400" b="1">
                <a:latin typeface="Times New Roman" panose="02020603050405020304"/>
                <a:cs typeface="Times New Roman" panose="02020603050405020304"/>
              </a:rPr>
              <a:t>Efficient Constraint Handling:</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Demonstrated the importance of efficiency in constraint handling, showcasing CSP's optimization in enforcing Sudoku rules.</a:t>
            </a:r>
            <a:endParaRPr lang="en-US" sz="1400">
              <a:latin typeface="Times New Roman" panose="02020603050405020304"/>
              <a:cs typeface="Times New Roman" panose="02020603050405020304"/>
            </a:endParaRPr>
          </a:p>
          <a:p>
            <a:pPr>
              <a:lnSpc>
                <a:spcPct val="90000"/>
              </a:lnSpc>
            </a:pPr>
            <a:r>
              <a:rPr lang="en-US" sz="1400" b="1">
                <a:latin typeface="Times New Roman" panose="02020603050405020304"/>
                <a:cs typeface="Times New Roman" panose="02020603050405020304"/>
              </a:rPr>
              <a:t>Adaptability to Complexity:</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CSP's adaptability to puzzles of varying complexities highlighted a unified approach regardless of intricacies.</a:t>
            </a:r>
            <a:endParaRPr lang="en-US" sz="1400">
              <a:latin typeface="Times New Roman" panose="02020603050405020304"/>
              <a:cs typeface="Times New Roman" panose="02020603050405020304"/>
            </a:endParaRPr>
          </a:p>
          <a:p>
            <a:pPr>
              <a:lnSpc>
                <a:spcPct val="90000"/>
              </a:lnSpc>
            </a:pPr>
            <a:r>
              <a:rPr lang="en-US" sz="1400" b="1">
                <a:latin typeface="Times New Roman" panose="02020603050405020304"/>
                <a:cs typeface="Times New Roman" panose="02020603050405020304"/>
              </a:rPr>
              <a:t>Practical AI Integration:</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Practical application of AI concepts, particularly CSP, enhanced understanding and application of theoretical knowledge.</a:t>
            </a:r>
            <a:endParaRPr lang="en-US" sz="1400"/>
          </a:p>
          <a:p>
            <a:pPr>
              <a:lnSpc>
                <a:spcPct val="90000"/>
              </a:lnSpc>
            </a:pPr>
            <a:r>
              <a:rPr lang="en-US" sz="1400" b="1">
                <a:latin typeface="Times New Roman" panose="02020603050405020304"/>
                <a:cs typeface="Times New Roman" panose="02020603050405020304"/>
              </a:rPr>
              <a:t>Algorithmic Decision-Making Skill:</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Evaluation of different approaches honed algorithmic decision-making skills based on problem characteristics.</a:t>
            </a:r>
            <a:endParaRPr lang="en-US" sz="1400">
              <a:latin typeface="Times New Roman" panose="02020603050405020304"/>
              <a:cs typeface="Times New Roman" panose="02020603050405020304"/>
            </a:endParaRPr>
          </a:p>
          <a:p>
            <a:pPr>
              <a:lnSpc>
                <a:spcPct val="90000"/>
              </a:lnSpc>
            </a:pPr>
            <a:r>
              <a:rPr lang="en-US" sz="1400" b="1">
                <a:latin typeface="Times New Roman" panose="02020603050405020304"/>
                <a:cs typeface="Times New Roman" panose="02020603050405020304"/>
              </a:rPr>
              <a:t>Iterative Learning Process:</a:t>
            </a:r>
            <a:endParaRPr lang="en-US" sz="1400">
              <a:latin typeface="Times New Roman" panose="02020603050405020304"/>
              <a:cs typeface="Times New Roman" panose="02020603050405020304"/>
            </a:endParaRPr>
          </a:p>
          <a:p>
            <a:pPr lvl="1">
              <a:lnSpc>
                <a:spcPct val="90000"/>
              </a:lnSpc>
            </a:pPr>
            <a:r>
              <a:rPr lang="en-US" sz="1400">
                <a:latin typeface="Times New Roman" panose="02020603050405020304"/>
                <a:cs typeface="Times New Roman" panose="02020603050405020304"/>
              </a:rPr>
              <a:t>Iterative solving of Sudoku puzzles emphasized continuous learning, analysis, and improvement in algorithmic strategies.</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a:spLocks noGrp="1" noRot="1" noChangeAspect="1" noMove="1" noResize="1" noEditPoints="1" noAdjustHandles="1" noChangeArrowheads="1" noChangeShapeType="1" noTextEdit="1"/>
          </p:cNvSpPr>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Grp="1" noRot="1" noChangeAspect="1" noMove="1" noResize="1" noEditPoints="1" noAdjustHandles="1" noChangeArrowheads="1" noChangeShapeType="1" noTextEdit="1"/>
          </p:cNvSpPr>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Conclusion</a:t>
            </a:r>
            <a:endParaRPr lang="en-US" sz="4000">
              <a:solidFill>
                <a:srgbClr val="FFFFFF"/>
              </a:solidFill>
            </a:endParaRPr>
          </a:p>
        </p:txBody>
      </p:sp>
      <p:sp>
        <p:nvSpPr>
          <p:cNvPr id="7" name="Content Placeholder 6"/>
          <p:cNvSpPr>
            <a:spLocks noGrp="1"/>
          </p:cNvSpPr>
          <p:nvPr>
            <p:ph idx="1"/>
          </p:nvPr>
        </p:nvSpPr>
        <p:spPr>
          <a:xfrm>
            <a:off x="6503158" y="649480"/>
            <a:ext cx="4862447" cy="5546047"/>
          </a:xfrm>
        </p:spPr>
        <p:txBody>
          <a:bodyPr lIns="91440" tIns="45720" rIns="91440" bIns="45720" anchor="ctr">
            <a:normAutofit/>
          </a:bodyPr>
          <a:lstStyle/>
          <a:p>
            <a:r>
              <a:rPr lang="en-US" sz="2000">
                <a:latin typeface="Times New Roman" panose="02020603050405020304"/>
                <a:ea typeface="+mn-lt"/>
                <a:cs typeface="Times New Roman" panose="02020603050405020304"/>
              </a:rPr>
              <a:t>This CEP project not only provided a platform to delve into the complexities of Sudoku but also facilitated a deeper appreciation for the practical implementation of AI concepts. The fusion of theoretical understanding, algorithmic decision-making, and the hands-on experience with CSP positions this project as a valuable contribution to the exploration of AI methodologies in problem-solving. As the final piece of this academic endeavor, it marks a significant step towards a nuanced understanding of AI in action.</a:t>
            </a:r>
            <a:endParaRPr lang="en-US" sz="2000">
              <a:latin typeface="Times New Roman" panose="02020603050405020304"/>
              <a:ea typeface="SimSun" panose="02010600030101010101" pitchFamily="2" charset="-122"/>
              <a:cs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a:spLocks noGrp="1" noRot="1" noChangeAspect="1" noMove="1" noResize="1" noEditPoints="1" noAdjustHandles="1" noChangeArrowheads="1" noChangeShapeType="1" noTextEdit="1"/>
          </p:cNvSpPr>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1195697"/>
            <a:ext cx="3200400" cy="4238118"/>
          </a:xfrm>
        </p:spPr>
        <p:txBody>
          <a:bodyPr>
            <a:normAutofit/>
          </a:bodyPr>
          <a:lstStyle/>
          <a:p>
            <a:r>
              <a:rPr lang="en-US">
                <a:solidFill>
                  <a:schemeClr val="bg1"/>
                </a:solidFill>
              </a:rPr>
              <a:t>Outline</a:t>
            </a:r>
            <a:endParaRPr lang="en-US">
              <a:solidFill>
                <a:schemeClr val="bg1"/>
              </a:solidFill>
            </a:endParaRPr>
          </a:p>
        </p:txBody>
      </p:sp>
      <p:grpSp>
        <p:nvGrpSpPr>
          <p:cNvPr id="13" name="Graphic 38"/>
          <p:cNvGrpSpPr>
            <a:grpSpLocks noGrp="1" noRot="1" noChangeAspect="1" noMove="1" noResize="1" noUngrp="1"/>
          </p:cNvGrpSpPr>
          <p:nvPr/>
        </p:nvGrpSpPr>
        <p:grpSpPr>
          <a:xfrm>
            <a:off x="0" y="202912"/>
            <a:ext cx="1910252" cy="709660"/>
            <a:chOff x="2267504" y="2540250"/>
            <a:chExt cx="1990951" cy="739640"/>
          </a:xfrm>
          <a:solidFill>
            <a:schemeClr val="bg1"/>
          </a:solidFill>
        </p:grpSpPr>
        <p:sp>
          <p:nvSpPr>
            <p:cNvPr id="14" name="Freeform: Shape 13"/>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p:cNvSpPr>
            <a:spLocks noGrp="1" noRot="1" noChangeAspect="1" noMove="1" noResize="1" noEditPoints="1" noAdjustHandles="1" noChangeArrowheads="1" noChangeShapeType="1" noTextEdit="1"/>
          </p:cNvSpPr>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Oval 18"/>
          <p:cNvSpPr>
            <a:spLocks noGrp="1" noRot="1" noChangeAspect="1" noMove="1" noResize="1" noEditPoints="1" noAdjustHandles="1" noChangeArrowheads="1" noChangeShapeType="1" noTextEdit="1"/>
          </p:cNvSpPr>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1" name="Graphic 4"/>
          <p:cNvGrpSpPr>
            <a:grpSpLocks noGrp="1" noRot="1" noChangeAspect="1" noMove="1" noResize="1" noUngrp="1"/>
          </p:cNvGrpSpPr>
          <p:nvPr/>
        </p:nvGrpSpPr>
        <p:grpSpPr>
          <a:xfrm>
            <a:off x="4109667" y="5539935"/>
            <a:ext cx="975169" cy="975171"/>
            <a:chOff x="5829300" y="3162300"/>
            <a:chExt cx="532256" cy="532257"/>
          </a:xfrm>
          <a:solidFill>
            <a:schemeClr val="bg1"/>
          </a:solidFill>
        </p:grpSpPr>
        <p:sp>
          <p:nvSpPr>
            <p:cNvPr id="22" name="Freeform: Shape 21"/>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lIns="91440" tIns="45720" rIns="91440" bIns="45720" anchor="b" anchorCtr="0">
            <a:normAutofit/>
          </a:bodyPr>
          <a:lstStyle/>
          <a:p>
            <a:pPr algn="r"/>
            <a:r>
              <a:rPr lang="en-US" sz="4000" dirty="0">
                <a:solidFill>
                  <a:srgbClr val="FFFFFF"/>
                </a:solidFill>
                <a:latin typeface="Times New Roman" panose="02020603050405020304"/>
                <a:cs typeface="Times New Roman" panose="02020603050405020304"/>
              </a:rPr>
              <a:t>Introduction</a:t>
            </a:r>
            <a:endParaRPr lang="en-US" sz="4000">
              <a:solidFill>
                <a:srgbClr val="FFFFFF"/>
              </a:solidFill>
              <a:latin typeface="Times New Roman" panose="02020603050405020304"/>
              <a:cs typeface="Times New Roman" panose="02020603050405020304"/>
            </a:endParaRPr>
          </a:p>
        </p:txBody>
      </p:sp>
      <p:sp>
        <p:nvSpPr>
          <p:cNvPr id="3" name="Content Placeholder 2"/>
          <p:cNvSpPr>
            <a:spLocks noGrp="1"/>
          </p:cNvSpPr>
          <p:nvPr>
            <p:ph idx="1"/>
          </p:nvPr>
        </p:nvSpPr>
        <p:spPr>
          <a:xfrm>
            <a:off x="4810259" y="649480"/>
            <a:ext cx="6555347" cy="5546047"/>
          </a:xfrm>
        </p:spPr>
        <p:txBody>
          <a:bodyPr lIns="91440" tIns="45720" rIns="91440" bIns="45720" anchor="ctr">
            <a:noAutofit/>
          </a:bodyPr>
          <a:lstStyle/>
          <a:p>
            <a:pPr lvl="0">
              <a:lnSpc>
                <a:spcPct val="120000"/>
              </a:lnSpc>
              <a:spcBef>
                <a:spcPts val="20"/>
              </a:spcBef>
              <a:spcAft>
                <a:spcPts val="0"/>
              </a:spcAft>
            </a:pPr>
            <a:r>
              <a:rPr lang="en-US" sz="2000" b="1" u="sng" dirty="0">
                <a:latin typeface="Times New Roman" panose="02020603050405020304"/>
                <a:cs typeface="Times New Roman" panose="02020603050405020304"/>
              </a:rPr>
              <a:t>Brief introduction to the CEP </a:t>
            </a:r>
            <a:r>
              <a:rPr lang="en-GB" altLang="en-US" sz="2000" b="1" u="sng" dirty="0">
                <a:latin typeface="Times New Roman" panose="02020603050405020304"/>
                <a:cs typeface="Times New Roman" panose="02020603050405020304"/>
              </a:rPr>
              <a:t>:</a:t>
            </a:r>
            <a:endParaRPr lang="en-GB" altLang="en-US" sz="2000" b="1" u="sng" dirty="0">
              <a:latin typeface="Times New Roman" panose="02020603050405020304"/>
              <a:cs typeface="Times New Roman" panose="02020603050405020304"/>
            </a:endParaRPr>
          </a:p>
          <a:p>
            <a:pPr lvl="0">
              <a:lnSpc>
                <a:spcPct val="120000"/>
              </a:lnSpc>
              <a:spcBef>
                <a:spcPts val="20"/>
              </a:spcBef>
              <a:spcAft>
                <a:spcPts val="0"/>
              </a:spcAft>
            </a:pPr>
            <a:r>
              <a:rPr lang="en-US" sz="1600" dirty="0">
                <a:latin typeface="Times New Roman" panose="02020603050405020304"/>
                <a:cs typeface="Times New Roman" panose="02020603050405020304"/>
              </a:rPr>
              <a:t>The Sudoku using CSP (Constraint Satisfaction Problem) project aims to implement a Sudoku game with an underlying AI-based solver using the Constraint Satisfaction Problem paradigm..</a:t>
            </a:r>
            <a:endParaRPr lang="en-US" sz="1600" dirty="0">
              <a:latin typeface="Times New Roman" panose="02020603050405020304"/>
              <a:cs typeface="Times New Roman" panose="02020603050405020304"/>
            </a:endParaRPr>
          </a:p>
          <a:p>
            <a:pPr>
              <a:lnSpc>
                <a:spcPct val="120000"/>
              </a:lnSpc>
              <a:spcBef>
                <a:spcPts val="20"/>
              </a:spcBef>
              <a:spcAft>
                <a:spcPts val="0"/>
              </a:spcAft>
            </a:pPr>
            <a:r>
              <a:rPr lang="en-US" sz="2000" b="1" u="sng" dirty="0">
                <a:latin typeface="Times New Roman" panose="02020603050405020304"/>
                <a:cs typeface="Times New Roman" panose="02020603050405020304"/>
              </a:rPr>
              <a:t>Motivation and applications</a:t>
            </a:r>
            <a:r>
              <a:rPr lang="en-GB" altLang="en-US" sz="2000" b="1" u="sng" dirty="0">
                <a:latin typeface="Times New Roman" panose="02020603050405020304"/>
                <a:cs typeface="Times New Roman" panose="02020603050405020304"/>
              </a:rPr>
              <a:t>:</a:t>
            </a:r>
            <a:endParaRPr lang="en-GB" altLang="en-US" sz="2000" b="1" u="sng" dirty="0">
              <a:latin typeface="Times New Roman" panose="02020603050405020304"/>
              <a:cs typeface="Times New Roman" panose="02020603050405020304"/>
            </a:endParaRPr>
          </a:p>
          <a:p>
            <a:pPr>
              <a:lnSpc>
                <a:spcPct val="120000"/>
              </a:lnSpc>
              <a:spcBef>
                <a:spcPts val="20"/>
              </a:spcBef>
              <a:spcAft>
                <a:spcPts val="0"/>
              </a:spcAft>
            </a:pPr>
            <a:r>
              <a:rPr lang="en-US" sz="1600" dirty="0">
                <a:latin typeface="Times New Roman" panose="02020603050405020304"/>
                <a:cs typeface="Times New Roman" panose="02020603050405020304"/>
              </a:rPr>
              <a:t>The motivation behind this project lies in exploring the application of AI, specifically CSP,</a:t>
            </a:r>
            <a:r>
              <a:rPr lang="en-GB" altLang="en-US" sz="1600" dirty="0">
                <a:latin typeface="Times New Roman" panose="02020603050405020304"/>
                <a:cs typeface="Times New Roman" panose="02020603050405020304"/>
              </a:rPr>
              <a:t> and CSP are too friendly with Sudoku,</a:t>
            </a:r>
            <a:r>
              <a:rPr lang="en-US" sz="1600" dirty="0">
                <a:latin typeface="Times New Roman" panose="02020603050405020304"/>
                <a:cs typeface="Times New Roman" panose="02020603050405020304"/>
              </a:rPr>
              <a:t> Sudoku is a popular puzzle game </a:t>
            </a:r>
            <a:r>
              <a:rPr lang="en-GB" altLang="en-US" sz="1600" dirty="0">
                <a:latin typeface="Times New Roman" panose="02020603050405020304"/>
                <a:cs typeface="Times New Roman" panose="02020603050405020304"/>
              </a:rPr>
              <a:t>,and mostly people know about it .</a:t>
            </a:r>
            <a:endParaRPr lang="en-US" sz="1600" dirty="0">
              <a:latin typeface="Times New Roman" panose="02020603050405020304"/>
              <a:cs typeface="Times New Roman" panose="02020603050405020304"/>
            </a:endParaRPr>
          </a:p>
          <a:p>
            <a:pPr lvl="0">
              <a:lnSpc>
                <a:spcPct val="120000"/>
              </a:lnSpc>
              <a:spcBef>
                <a:spcPts val="20"/>
              </a:spcBef>
              <a:spcAft>
                <a:spcPts val="0"/>
              </a:spcAft>
            </a:pPr>
            <a:r>
              <a:rPr lang="en-US" sz="2000" b="1" u="sng" dirty="0">
                <a:latin typeface="Times New Roman" panose="02020603050405020304"/>
                <a:cs typeface="Times New Roman" panose="02020603050405020304"/>
              </a:rPr>
              <a:t>Aims and objectives</a:t>
            </a:r>
            <a:r>
              <a:rPr lang="en-GB" altLang="en-US" sz="2000" b="1" u="sng" dirty="0">
                <a:latin typeface="Times New Roman" panose="02020603050405020304"/>
                <a:cs typeface="Times New Roman" panose="02020603050405020304"/>
              </a:rPr>
              <a:t>:</a:t>
            </a:r>
            <a:endParaRPr lang="en-GB" altLang="en-US" sz="2000" b="1" u="sng"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u="sng" dirty="0">
                <a:latin typeface="Times New Roman" panose="02020603050405020304"/>
                <a:cs typeface="Times New Roman" panose="02020603050405020304"/>
              </a:rPr>
              <a:t>Implement Sudoku Game:</a:t>
            </a:r>
            <a:endParaRPr lang="en-GB" altLang="en-US" sz="1600"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dirty="0">
                <a:latin typeface="Times New Roman" panose="02020603050405020304"/>
                <a:cs typeface="Times New Roman" panose="02020603050405020304"/>
              </a:rPr>
              <a:t>Develop a user-friendly Sudoku game interface using the </a:t>
            </a:r>
            <a:r>
              <a:rPr lang="en-GB" altLang="en-US" sz="1600" err="1">
                <a:latin typeface="Times New Roman" panose="02020603050405020304"/>
                <a:cs typeface="Times New Roman" panose="02020603050405020304"/>
              </a:rPr>
              <a:t>Tkinter</a:t>
            </a:r>
            <a:r>
              <a:rPr lang="en-GB" altLang="en-US" sz="1600" dirty="0">
                <a:latin typeface="Times New Roman" panose="02020603050405020304"/>
                <a:cs typeface="Times New Roman" panose="02020603050405020304"/>
              </a:rPr>
              <a:t> library in Python.</a:t>
            </a:r>
            <a:endParaRPr lang="en-GB" altLang="en-US" sz="1600"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u="sng" dirty="0">
                <a:latin typeface="Times New Roman" panose="02020603050405020304"/>
                <a:cs typeface="Times New Roman" panose="02020603050405020304"/>
                <a:sym typeface="+mn-ea"/>
              </a:rPr>
              <a:t>CSP-Based Solver:</a:t>
            </a:r>
            <a:endParaRPr lang="en-GB" altLang="en-US" sz="1600"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dirty="0">
                <a:latin typeface="Times New Roman" panose="02020603050405020304"/>
                <a:cs typeface="Times New Roman" panose="02020603050405020304"/>
              </a:rPr>
              <a:t>Integrate a CSP solver to automatically solve the Sudoku puzzle.</a:t>
            </a:r>
            <a:endParaRPr lang="en-GB" altLang="en-US" sz="1600"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u="sng" dirty="0">
                <a:latin typeface="Times New Roman" panose="02020603050405020304"/>
                <a:cs typeface="Times New Roman" panose="02020603050405020304"/>
              </a:rPr>
              <a:t>User-Driven Interaction:</a:t>
            </a:r>
            <a:endParaRPr lang="en-GB" altLang="en-US" sz="1600" u="sng"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dirty="0">
                <a:latin typeface="Times New Roman" panose="02020603050405020304"/>
                <a:cs typeface="Times New Roman" panose="02020603050405020304"/>
              </a:rPr>
              <a:t>Enable users to check the correctness of their solutions using the implemented CSP solver.</a:t>
            </a:r>
            <a:endParaRPr lang="en-GB" altLang="en-US" sz="1600"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u="sng" dirty="0">
                <a:latin typeface="Times New Roman" panose="02020603050405020304"/>
                <a:cs typeface="Times New Roman" panose="02020603050405020304"/>
              </a:rPr>
              <a:t>Educational Value:</a:t>
            </a:r>
            <a:endParaRPr lang="en-GB" altLang="en-US" sz="1600" u="sng" dirty="0">
              <a:latin typeface="Times New Roman" panose="02020603050405020304"/>
              <a:cs typeface="Times New Roman" panose="02020603050405020304"/>
            </a:endParaRPr>
          </a:p>
          <a:p>
            <a:pPr lvl="0">
              <a:lnSpc>
                <a:spcPct val="120000"/>
              </a:lnSpc>
              <a:spcBef>
                <a:spcPts val="20"/>
              </a:spcBef>
              <a:spcAft>
                <a:spcPts val="0"/>
              </a:spcAft>
            </a:pPr>
            <a:r>
              <a:rPr lang="en-GB" altLang="en-US" sz="1600" dirty="0">
                <a:latin typeface="Times New Roman" panose="02020603050405020304"/>
                <a:cs typeface="Times New Roman" panose="02020603050405020304"/>
              </a:rPr>
              <a:t>Serve as an educational tool to showcase the practical implementation of CSP in problem-solving.</a:t>
            </a:r>
            <a:endParaRPr lang="en-GB" altLang="en-US" sz="1600" dirty="0">
              <a:latin typeface="Times New Roman" panose="02020603050405020304"/>
              <a:cs typeface="Times New Roman" panose="02020603050405020304"/>
            </a:endParaRPr>
          </a:p>
          <a:p>
            <a:pPr lvl="0">
              <a:lnSpc>
                <a:spcPct val="90000"/>
              </a:lnSpc>
            </a:pPr>
            <a:endParaRPr lang="en-GB" altLang="en-US" sz="1600" dirty="0">
              <a:latin typeface="Times New Roman" panose="02020603050405020304"/>
              <a:cs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br>
              <a:rPr lang="en-US" sz="4000">
                <a:solidFill>
                  <a:srgbClr val="FFFFFF"/>
                </a:solidFill>
              </a:rPr>
            </a:br>
            <a:r>
              <a:rPr lang="en-US" sz="4000" dirty="0">
                <a:solidFill>
                  <a:srgbClr val="FFFFFF"/>
                </a:solidFill>
                <a:latin typeface="Times New Roman" panose="02020603050405020304" charset="0"/>
                <a:cs typeface="Times New Roman" panose="02020603050405020304" charset="0"/>
              </a:rPr>
              <a:t>Literature Review</a:t>
            </a:r>
            <a:endParaRPr lang="en-US" sz="4000" dirty="0">
              <a:solidFill>
                <a:srgbClr val="FFFFFF"/>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4810259" y="649480"/>
            <a:ext cx="6555347" cy="5546047"/>
          </a:xfrm>
        </p:spPr>
        <p:txBody>
          <a:bodyPr lIns="91440" tIns="45720" rIns="91440" bIns="45720" anchor="ctr">
            <a:noAutofit/>
          </a:bodyPr>
          <a:lstStyle/>
          <a:p>
            <a:pPr>
              <a:lnSpc>
                <a:spcPct val="130000"/>
              </a:lnSpc>
              <a:spcBef>
                <a:spcPts val="20"/>
              </a:spcBef>
              <a:spcAft>
                <a:spcPts val="0"/>
              </a:spcAft>
            </a:pPr>
            <a:r>
              <a:rPr lang="en-US" sz="1800" b="1" dirty="0">
                <a:latin typeface="Times New Roman" panose="02020603050405020304" charset="0"/>
                <a:cs typeface="Times New Roman" panose="02020603050405020304" charset="0"/>
              </a:rPr>
              <a:t>Different Approaches:</a:t>
            </a:r>
            <a:br>
              <a:rPr lang="en-US" sz="1800" dirty="0">
                <a:latin typeface="Times New Roman" panose="02020603050405020304" charset="0"/>
                <a:cs typeface="Times New Roman" panose="02020603050405020304" charset="0"/>
              </a:rPr>
            </a:br>
            <a:r>
              <a:rPr lang="en-US" sz="1800" b="1" dirty="0">
                <a:latin typeface="Times New Roman" panose="02020603050405020304" charset="0"/>
                <a:ea typeface="+mn-lt"/>
                <a:cs typeface="Times New Roman" panose="02020603050405020304" charset="0"/>
              </a:rPr>
              <a:t>Brute Force:</a:t>
            </a:r>
            <a:endParaRPr lang="en-US" sz="1800" b="1">
              <a:latin typeface="Times New Roman" panose="02020603050405020304" charset="0"/>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Approach</a:t>
            </a:r>
            <a:r>
              <a:rPr lang="en-US" sz="1400" b="1" u="sng" dirty="0">
                <a:latin typeface="Times New Roman" panose="02020603050405020304" charset="0"/>
                <a:ea typeface="+mn-lt"/>
                <a:cs typeface="Times New Roman" panose="02020603050405020304" charset="0"/>
              </a:rPr>
              <a:t>:</a:t>
            </a:r>
            <a:r>
              <a:rPr lang="en-US" sz="1400" dirty="0">
                <a:solidFill>
                  <a:srgbClr val="374151"/>
                </a:solidFill>
                <a:latin typeface="Times New Roman" panose="02020603050405020304" charset="0"/>
                <a:ea typeface="+mn-lt"/>
                <a:cs typeface="Times New Roman" panose="02020603050405020304" charset="0"/>
              </a:rPr>
              <a:t> Exhaustively try all possible combinations until a solution is found.</a:t>
            </a:r>
            <a:endParaRPr lang="en-US" sz="1400">
              <a:latin typeface="Times New Roman" panose="02020603050405020304" charset="0"/>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Strength</a:t>
            </a:r>
            <a:r>
              <a:rPr lang="en-US" sz="1400" b="1" u="sng" dirty="0">
                <a:latin typeface="Times New Roman" panose="02020603050405020304" charset="0"/>
                <a:ea typeface="+mn-lt"/>
                <a:cs typeface="Times New Roman" panose="02020603050405020304" charset="0"/>
              </a:rPr>
              <a:t>s</a:t>
            </a:r>
            <a:r>
              <a:rPr lang="en-US" sz="1400" b="1" dirty="0">
                <a:latin typeface="Times New Roman" panose="02020603050405020304" charset="0"/>
                <a:ea typeface="+mn-lt"/>
                <a:cs typeface="Times New Roman" panose="02020603050405020304" charset="0"/>
              </a:rPr>
              <a:t>:</a:t>
            </a:r>
            <a:r>
              <a:rPr lang="en-US" sz="1400" dirty="0">
                <a:solidFill>
                  <a:srgbClr val="374151"/>
                </a:solidFill>
                <a:latin typeface="Times New Roman" panose="02020603050405020304" charset="0"/>
                <a:ea typeface="+mn-lt"/>
                <a:cs typeface="Times New Roman" panose="02020603050405020304" charset="0"/>
              </a:rPr>
              <a:t> Simple and easy to implement.</a:t>
            </a:r>
            <a:endParaRPr lang="en-US" sz="1400">
              <a:latin typeface="Times New Roman" panose="02020603050405020304" charset="0"/>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Weaknesses:</a:t>
            </a:r>
            <a:r>
              <a:rPr lang="en-US" sz="1400" dirty="0">
                <a:solidFill>
                  <a:srgbClr val="374151"/>
                </a:solidFill>
                <a:latin typeface="Times New Roman" panose="02020603050405020304" charset="0"/>
                <a:ea typeface="+mn-lt"/>
                <a:cs typeface="Times New Roman" panose="02020603050405020304" charset="0"/>
              </a:rPr>
              <a:t> Inefficient for large puzzles, especially those with many empty cells.</a:t>
            </a:r>
            <a:endParaRPr lang="en-US" sz="1400">
              <a:latin typeface="Times New Roman" panose="02020603050405020304" charset="0"/>
              <a:cs typeface="Times New Roman" panose="02020603050405020304" charset="0"/>
            </a:endParaRPr>
          </a:p>
          <a:p>
            <a:pPr>
              <a:lnSpc>
                <a:spcPct val="130000"/>
              </a:lnSpc>
              <a:spcBef>
                <a:spcPts val="20"/>
              </a:spcBef>
              <a:spcAft>
                <a:spcPts val="0"/>
              </a:spcAft>
            </a:pPr>
            <a:r>
              <a:rPr lang="en-US" sz="1800" b="1" dirty="0">
                <a:latin typeface="Times New Roman" panose="02020603050405020304" charset="0"/>
                <a:ea typeface="+mn-lt"/>
                <a:cs typeface="Times New Roman" panose="02020603050405020304" charset="0"/>
              </a:rPr>
              <a:t>Backtracking:</a:t>
            </a:r>
            <a:endParaRPr lang="en-US" sz="1800">
              <a:latin typeface="Times New Roman" panose="02020603050405020304" charset="0"/>
              <a:ea typeface="SimSun" panose="02010600030101010101" pitchFamily="2" charset="-122"/>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Approach:</a:t>
            </a:r>
            <a:r>
              <a:rPr lang="en-US" sz="1400" dirty="0">
                <a:solidFill>
                  <a:srgbClr val="374151"/>
                </a:solidFill>
                <a:latin typeface="Times New Roman" panose="02020603050405020304" charset="0"/>
                <a:ea typeface="+mn-lt"/>
                <a:cs typeface="Times New Roman" panose="02020603050405020304" charset="0"/>
              </a:rPr>
              <a:t> Systematically , undoing choices that lead to dead-ends.</a:t>
            </a:r>
            <a:endParaRPr lang="en-US" sz="1400">
              <a:latin typeface="Times New Roman" panose="02020603050405020304" charset="0"/>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Strengths:</a:t>
            </a:r>
            <a:r>
              <a:rPr lang="en-US" sz="1400" dirty="0">
                <a:solidFill>
                  <a:srgbClr val="374151"/>
                </a:solidFill>
                <a:latin typeface="Times New Roman" panose="02020603050405020304" charset="0"/>
                <a:ea typeface="+mn-lt"/>
                <a:cs typeface="Times New Roman" panose="02020603050405020304" charset="0"/>
              </a:rPr>
              <a:t> More efficient than brute force</a:t>
            </a:r>
            <a:endParaRPr lang="en-US" sz="1400">
              <a:solidFill>
                <a:srgbClr val="374151"/>
              </a:solidFill>
              <a:latin typeface="Times New Roman" panose="02020603050405020304" charset="0"/>
              <a:cs typeface="Times New Roman" panose="02020603050405020304" charset="0"/>
            </a:endParaRPr>
          </a:p>
          <a:p>
            <a:pPr marL="457200" lvl="1" indent="0">
              <a:lnSpc>
                <a:spcPct val="130000"/>
              </a:lnSpc>
              <a:spcBef>
                <a:spcPts val="20"/>
              </a:spcBef>
              <a:spcAft>
                <a:spcPts val="0"/>
              </a:spcAft>
              <a:buNone/>
            </a:pPr>
            <a:r>
              <a:rPr lang="en-US" sz="1400" u="sng" dirty="0">
                <a:latin typeface="Times New Roman" panose="02020603050405020304" charset="0"/>
                <a:ea typeface="+mn-lt"/>
                <a:cs typeface="Times New Roman" panose="02020603050405020304" charset="0"/>
              </a:rPr>
              <a:t>Weaknesses:</a:t>
            </a:r>
            <a:r>
              <a:rPr lang="en-US" sz="1400" dirty="0">
                <a:solidFill>
                  <a:srgbClr val="374151"/>
                </a:solidFill>
                <a:latin typeface="Times New Roman" panose="02020603050405020304" charset="0"/>
                <a:ea typeface="+mn-lt"/>
                <a:cs typeface="Times New Roman" panose="02020603050405020304" charset="0"/>
              </a:rPr>
              <a:t> Can still be slow for very complex puzzles.</a:t>
            </a:r>
            <a:endParaRPr lang="en-US" sz="1400">
              <a:latin typeface="Times New Roman" panose="02020603050405020304" charset="0"/>
              <a:cs typeface="Times New Roman" panose="02020603050405020304" charset="0"/>
            </a:endParaRPr>
          </a:p>
          <a:p>
            <a:pPr>
              <a:lnSpc>
                <a:spcPct val="130000"/>
              </a:lnSpc>
              <a:spcBef>
                <a:spcPts val="20"/>
              </a:spcBef>
              <a:spcAft>
                <a:spcPts val="0"/>
              </a:spcAft>
            </a:pPr>
            <a:r>
              <a:rPr lang="en-US" sz="1800" b="1" dirty="0">
                <a:latin typeface="Times New Roman" panose="02020603050405020304" charset="0"/>
                <a:ea typeface="+mn-lt"/>
                <a:cs typeface="Times New Roman" panose="02020603050405020304" charset="0"/>
              </a:rPr>
              <a:t>Constraint Propagation:</a:t>
            </a:r>
            <a:endParaRPr lang="en-US" sz="1800">
              <a:latin typeface="Times New Roman" panose="02020603050405020304" charset="0"/>
              <a:cs typeface="Times New Roman" panose="02020603050405020304" charset="0"/>
            </a:endParaRPr>
          </a:p>
          <a:p>
            <a:pPr>
              <a:lnSpc>
                <a:spcPct val="130000"/>
              </a:lnSpc>
              <a:spcBef>
                <a:spcPts val="20"/>
              </a:spcBef>
              <a:spcAft>
                <a:spcPts val="0"/>
              </a:spcAft>
              <a:buFont typeface="Courier New" panose="02070309020205020404"/>
              <a:buChar char="•"/>
            </a:pPr>
            <a:r>
              <a:rPr lang="en-US" sz="1400" b="1" dirty="0">
                <a:latin typeface="Times New Roman" panose="02020603050405020304" charset="0"/>
                <a:ea typeface="+mn-lt"/>
                <a:cs typeface="Times New Roman" panose="02020603050405020304" charset="0"/>
              </a:rPr>
              <a:t>  </a:t>
            </a:r>
            <a:r>
              <a:rPr lang="en-US" sz="1400" dirty="0">
                <a:latin typeface="Times New Roman" panose="02020603050405020304" charset="0"/>
                <a:ea typeface="+mn-lt"/>
                <a:cs typeface="Times New Roman" panose="02020603050405020304" charset="0"/>
              </a:rPr>
              <a:t>  </a:t>
            </a:r>
            <a:r>
              <a:rPr lang="en-US" sz="1400" u="sng" dirty="0">
                <a:latin typeface="Times New Roman" panose="02020603050405020304" charset="0"/>
                <a:ea typeface="+mn-lt"/>
                <a:cs typeface="Times New Roman" panose="02020603050405020304" charset="0"/>
              </a:rPr>
              <a:t>Approach</a:t>
            </a:r>
            <a:r>
              <a:rPr lang="en-US" sz="1400" dirty="0">
                <a:latin typeface="Times New Roman" panose="02020603050405020304" charset="0"/>
                <a:ea typeface="+mn-lt"/>
                <a:cs typeface="Times New Roman" panose="02020603050405020304" charset="0"/>
              </a:rPr>
              <a:t>:</a:t>
            </a:r>
            <a:r>
              <a:rPr lang="en-US" sz="1400" dirty="0">
                <a:solidFill>
                  <a:srgbClr val="374151"/>
                </a:solidFill>
                <a:latin typeface="Times New Roman" panose="02020603050405020304" charset="0"/>
                <a:ea typeface="+mn-lt"/>
                <a:cs typeface="Times New Roman" panose="02020603050405020304" charset="0"/>
              </a:rPr>
              <a:t> Use constraints to eliminate possibilities iteratively, reducing the search space.</a:t>
            </a:r>
            <a:endParaRPr lang="en-US" sz="1400">
              <a:latin typeface="Times New Roman" panose="02020603050405020304" charset="0"/>
              <a:cs typeface="Times New Roman" panose="02020603050405020304" charset="0"/>
            </a:endParaRPr>
          </a:p>
          <a:p>
            <a:pPr>
              <a:lnSpc>
                <a:spcPct val="130000"/>
              </a:lnSpc>
              <a:spcBef>
                <a:spcPts val="20"/>
              </a:spcBef>
              <a:spcAft>
                <a:spcPts val="0"/>
              </a:spcAft>
            </a:pPr>
            <a:r>
              <a:rPr lang="en-US" sz="1400" b="1" dirty="0">
                <a:latin typeface="Times New Roman" panose="02020603050405020304" charset="0"/>
                <a:ea typeface="+mn-lt"/>
                <a:cs typeface="Times New Roman" panose="02020603050405020304" charset="0"/>
              </a:rPr>
              <a:t>  </a:t>
            </a:r>
            <a:r>
              <a:rPr lang="en-US" sz="1400" u="sng" dirty="0">
                <a:latin typeface="Times New Roman" panose="02020603050405020304" charset="0"/>
                <a:ea typeface="+mn-lt"/>
                <a:cs typeface="Times New Roman" panose="02020603050405020304" charset="0"/>
              </a:rPr>
              <a:t>Strengths</a:t>
            </a:r>
            <a:r>
              <a:rPr lang="en-US" sz="1400" b="1" dirty="0">
                <a:latin typeface="Times New Roman" panose="02020603050405020304" charset="0"/>
                <a:ea typeface="+mn-lt"/>
                <a:cs typeface="Times New Roman" panose="02020603050405020304" charset="0"/>
              </a:rPr>
              <a:t>:</a:t>
            </a:r>
            <a:r>
              <a:rPr lang="en-US" sz="1400" dirty="0">
                <a:solidFill>
                  <a:srgbClr val="374151"/>
                </a:solidFill>
                <a:latin typeface="Times New Roman" panose="02020603050405020304" charset="0"/>
                <a:ea typeface="+mn-lt"/>
                <a:cs typeface="Times New Roman" panose="02020603050405020304" charset="0"/>
              </a:rPr>
              <a:t> More efficient than brute force or backtracking, especially for puzzles with unique solutions.</a:t>
            </a:r>
            <a:endParaRPr lang="en-US" sz="1400">
              <a:latin typeface="Times New Roman" panose="02020603050405020304" charset="0"/>
              <a:cs typeface="Times New Roman" panose="02020603050405020304" charset="0"/>
            </a:endParaRPr>
          </a:p>
          <a:p>
            <a:pPr>
              <a:lnSpc>
                <a:spcPct val="130000"/>
              </a:lnSpc>
              <a:spcBef>
                <a:spcPts val="20"/>
              </a:spcBef>
              <a:spcAft>
                <a:spcPts val="0"/>
              </a:spcAft>
            </a:pPr>
            <a:r>
              <a:rPr lang="en-US" sz="1400" dirty="0">
                <a:latin typeface="Times New Roman" panose="02020603050405020304" charset="0"/>
                <a:ea typeface="+mn-lt"/>
                <a:cs typeface="Times New Roman" panose="02020603050405020304" charset="0"/>
              </a:rPr>
              <a:t>  </a:t>
            </a:r>
            <a:r>
              <a:rPr lang="en-US" sz="1400" u="sng" dirty="0">
                <a:latin typeface="Times New Roman" panose="02020603050405020304" charset="0"/>
                <a:ea typeface="+mn-lt"/>
                <a:cs typeface="Times New Roman" panose="02020603050405020304" charset="0"/>
              </a:rPr>
              <a:t>Weaknesses</a:t>
            </a:r>
            <a:r>
              <a:rPr lang="en-US" sz="1400" dirty="0">
                <a:latin typeface="Times New Roman" panose="02020603050405020304" charset="0"/>
                <a:ea typeface="+mn-lt"/>
                <a:cs typeface="Times New Roman" panose="02020603050405020304" charset="0"/>
              </a:rPr>
              <a:t>:</a:t>
            </a:r>
            <a:r>
              <a:rPr lang="en-US" sz="1400" dirty="0">
                <a:solidFill>
                  <a:srgbClr val="374151"/>
                </a:solidFill>
                <a:latin typeface="Times New Roman" panose="02020603050405020304" charset="0"/>
                <a:ea typeface="+mn-lt"/>
                <a:cs typeface="Times New Roman" panose="02020603050405020304" charset="0"/>
              </a:rPr>
              <a:t> Complexity increases for puzzles with many possibilities at each step.</a:t>
            </a:r>
            <a:endParaRPr lang="en-US" sz="1400">
              <a:latin typeface="Times New Roman" panose="02020603050405020304" charset="0"/>
              <a:cs typeface="Times New Roman" panose="02020603050405020304" charset="0"/>
            </a:endParaRPr>
          </a:p>
          <a:p>
            <a:pPr>
              <a:lnSpc>
                <a:spcPct val="130000"/>
              </a:lnSpc>
              <a:spcBef>
                <a:spcPts val="20"/>
              </a:spcBef>
              <a:spcAft>
                <a:spcPts val="0"/>
              </a:spcAft>
            </a:pPr>
            <a:r>
              <a:rPr lang="en-US" sz="1800" b="1" dirty="0">
                <a:latin typeface="Times New Roman" panose="02020603050405020304" charset="0"/>
                <a:cs typeface="Times New Roman" panose="02020603050405020304" charset="0"/>
              </a:rPr>
              <a:t>Why we use CSP:</a:t>
            </a:r>
            <a:br>
              <a:rPr lang="en-US" sz="1400" b="1" dirty="0">
                <a:latin typeface="Times New Roman" panose="02020603050405020304" charset="0"/>
                <a:cs typeface="Times New Roman" panose="02020603050405020304" charset="0"/>
              </a:rPr>
            </a:br>
            <a:r>
              <a:rPr lang="en-US" sz="1400" dirty="0">
                <a:solidFill>
                  <a:srgbClr val="374151"/>
                </a:solidFill>
                <a:latin typeface="Times New Roman" panose="02020603050405020304" charset="0"/>
                <a:ea typeface="+mn-lt"/>
                <a:cs typeface="Times New Roman" panose="02020603050405020304" charset="0"/>
              </a:rPr>
              <a:t>CSP for Sudoku stem from its logical representation, efficiency in handling constraints, adaptability to varying complexities, and support for user interactions.</a:t>
            </a:r>
            <a:br>
              <a:rPr lang="en-US" sz="1600" dirty="0">
                <a:latin typeface="Times New Roman" panose="02020603050405020304"/>
                <a:ea typeface="+mn-lt"/>
                <a:cs typeface="+mn-lt"/>
              </a:rPr>
            </a:br>
            <a:endParaRPr lang="en-US" sz="1600" dirty="0">
              <a:solidFill>
                <a:srgbClr val="374151"/>
              </a:solidFill>
              <a:latin typeface="Times New Roman" panose="02020603050405020304"/>
              <a:ea typeface="+mn-lt"/>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a:spLocks noGrp="1" noRot="1" noChangeAspect="1" noMove="1" noResize="1" noEditPoints="1" noAdjustHandles="1" noChangeArrowheads="1" noChangeShapeType="1" noTextEdit="1"/>
          </p:cNvSpPr>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Grp="1" noRot="1" noChangeAspect="1" noMove="1" noResize="1" noEditPoints="1" noAdjustHandles="1" noChangeArrowheads="1" noChangeShapeType="1" noTextEdit="1"/>
          </p:cNvSpPr>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60042" y="891652"/>
            <a:ext cx="4412021" cy="3030724"/>
          </a:xfrm>
        </p:spPr>
        <p:txBody>
          <a:bodyPr vert="horz" lIns="91440" tIns="45720" rIns="91440" bIns="45720" rtlCol="0" anchor="b" anchorCtr="0">
            <a:normAutofit/>
          </a:bodyPr>
          <a:lstStyle/>
          <a:p>
            <a:pPr algn="r">
              <a:lnSpc>
                <a:spcPct val="90000"/>
              </a:lnSpc>
            </a:pPr>
            <a:r>
              <a:rPr lang="en-US" sz="4000">
                <a:solidFill>
                  <a:srgbClr val="FFFFFF"/>
                </a:solidFill>
              </a:rPr>
              <a:t>How</a:t>
            </a:r>
            <a:r>
              <a:rPr lang="en-US" sz="4000" kern="1200">
                <a:solidFill>
                  <a:srgbClr val="FFFFFF"/>
                </a:solidFill>
                <a:latin typeface="+mj-lt"/>
                <a:ea typeface="+mj-ea"/>
                <a:cs typeface="+mj-cs"/>
              </a:rPr>
              <a:t> The Project Work</a:t>
            </a:r>
            <a:endParaRPr lang="en-US" sz="4000" kern="1200">
              <a:solidFill>
                <a:srgbClr val="FFFFFF"/>
              </a:solidFill>
              <a:latin typeface="+mj-lt"/>
              <a:ea typeface="+mj-ea"/>
              <a:cs typeface="+mj-cs"/>
            </a:endParaRPr>
          </a:p>
        </p:txBody>
      </p:sp>
      <p:sp>
        <p:nvSpPr>
          <p:cNvPr id="3" name="Content Placeholder 2"/>
          <p:cNvSpPr>
            <a:spLocks noGrp="1"/>
          </p:cNvSpPr>
          <p:nvPr>
            <p:ph idx="1"/>
          </p:nvPr>
        </p:nvSpPr>
        <p:spPr>
          <a:xfrm>
            <a:off x="945791" y="4745317"/>
            <a:ext cx="4126272" cy="1375145"/>
          </a:xfrm>
        </p:spPr>
        <p:txBody>
          <a:bodyPr vert="horz" lIns="91440" tIns="45720" rIns="91440" bIns="45720" rtlCol="0">
            <a:normAutofit/>
          </a:bodyPr>
          <a:lstStyle/>
          <a:p>
            <a:pPr marL="0" indent="0" algn="r">
              <a:lnSpc>
                <a:spcPct val="90000"/>
              </a:lnSpc>
              <a:spcBef>
                <a:spcPts val="1000"/>
              </a:spcBef>
              <a:buNone/>
            </a:pPr>
            <a:r>
              <a:rPr lang="en-US" sz="2400" kern="1200">
                <a:solidFill>
                  <a:srgbClr val="FFFFFF"/>
                </a:solidFill>
                <a:latin typeface="+mn-lt"/>
                <a:ea typeface="+mn-ea"/>
                <a:cs typeface="+mn-cs"/>
              </a:rPr>
              <a:t>     </a:t>
            </a:r>
            <a:br>
              <a:rPr lang="en-US" sz="2400" kern="1200">
                <a:solidFill>
                  <a:srgbClr val="FFFFFF"/>
                </a:solidFill>
                <a:latin typeface="+mn-lt"/>
                <a:ea typeface="+mn-ea"/>
                <a:cs typeface="+mn-cs"/>
              </a:rPr>
            </a:br>
            <a:br>
              <a:rPr lang="en-US" sz="2400" kern="1200">
                <a:solidFill>
                  <a:srgbClr val="FFFFFF"/>
                </a:solidFill>
                <a:latin typeface="+mn-lt"/>
                <a:ea typeface="+mn-ea"/>
                <a:cs typeface="+mn-cs"/>
              </a:rPr>
            </a:br>
            <a:endParaRPr lang="en-US" sz="2400" kern="1200">
              <a:solidFill>
                <a:srgbClr val="FFFFFF"/>
              </a:solidFill>
              <a:latin typeface="+mn-lt"/>
              <a:ea typeface="+mn-ea"/>
              <a:cs typeface="+mn-cs"/>
            </a:endParaRPr>
          </a:p>
        </p:txBody>
      </p:sp>
      <p:pic>
        <p:nvPicPr>
          <p:cNvPr id="5" name="Content Placeholder 3" descr="A screenshot of a computer&#10;&#10;Description automatically generated"/>
          <p:cNvPicPr>
            <a:picLocks noChangeAspect="1"/>
          </p:cNvPicPr>
          <p:nvPr/>
        </p:nvPicPr>
        <p:blipFill>
          <a:blip r:embed="rId1"/>
          <a:stretch>
            <a:fillRect/>
          </a:stretch>
        </p:blipFill>
        <p:spPr>
          <a:xfrm>
            <a:off x="6096000" y="705593"/>
            <a:ext cx="5608320" cy="540236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p:cNvSpPr>
            <a:spLocks noGrp="1" noRot="1" noChangeAspect="1" noMove="1" noResize="1" noEditPoints="1" noAdjustHandle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chorCtr="0">
            <a:normAutofit/>
          </a:bodyPr>
          <a:lstStyle/>
          <a:p>
            <a:pPr>
              <a:lnSpc>
                <a:spcPct val="90000"/>
              </a:lnSpc>
            </a:pPr>
            <a:r>
              <a:rPr lang="en-US" sz="4000" kern="1200">
                <a:solidFill>
                  <a:srgbClr val="FFFFFF"/>
                </a:solidFill>
                <a:latin typeface="+mj-lt"/>
                <a:ea typeface="+mj-ea"/>
                <a:cs typeface="+mj-cs"/>
              </a:rPr>
              <a:t>Flow Chart</a:t>
            </a:r>
            <a:endParaRPr lang="en-US" sz="4000" kern="1200">
              <a:solidFill>
                <a:srgbClr val="FFFFFF"/>
              </a:solidFill>
              <a:latin typeface="+mj-lt"/>
              <a:ea typeface="+mj-ea"/>
              <a:cs typeface="+mj-cs"/>
            </a:endParaRPr>
          </a:p>
        </p:txBody>
      </p:sp>
      <p:pic>
        <p:nvPicPr>
          <p:cNvPr id="4" name="Content Placeholder 3" descr="A screenshot of a computer screen&#10;&#10;Description automatically generated"/>
          <p:cNvPicPr>
            <a:picLocks noGrp="1" noChangeAspect="1"/>
          </p:cNvPicPr>
          <p:nvPr>
            <p:ph idx="1"/>
          </p:nvPr>
        </p:nvPicPr>
        <p:blipFill>
          <a:blip r:embed="rId1"/>
          <a:stretch>
            <a:fillRect/>
          </a:stretch>
        </p:blipFill>
        <p:spPr>
          <a:xfrm>
            <a:off x="4695141" y="481585"/>
            <a:ext cx="5373831" cy="59235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lIns="91440" tIns="45720" rIns="91440" bIns="45720" anchor="b" anchorCtr="0">
            <a:normAutofit/>
          </a:bodyPr>
          <a:lstStyle/>
          <a:p>
            <a:pPr algn="r"/>
            <a:br>
              <a:rPr lang="en-US" sz="4000">
                <a:solidFill>
                  <a:srgbClr val="FFFFFF"/>
                </a:solidFill>
                <a:latin typeface="Times New Roman" panose="02020603050405020304"/>
                <a:cs typeface="Times New Roman" panose="02020603050405020304"/>
              </a:rPr>
            </a:br>
            <a:r>
              <a:rPr lang="en-US" sz="4000">
                <a:solidFill>
                  <a:srgbClr val="FFFFFF"/>
                </a:solidFill>
                <a:latin typeface="Times New Roman" panose="02020603050405020304"/>
                <a:cs typeface="Times New Roman" panose="02020603050405020304"/>
              </a:rPr>
              <a:t>Proposed Solution</a:t>
            </a: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lIns="91440" tIns="45720" rIns="91440" bIns="45720" anchor="ctr">
            <a:normAutofit/>
          </a:bodyPr>
          <a:lstStyle/>
          <a:p>
            <a:pPr marL="0" indent="0">
              <a:lnSpc>
                <a:spcPct val="90000"/>
              </a:lnSpc>
              <a:buNone/>
            </a:pPr>
            <a:r>
              <a:rPr lang="en-US" sz="1700">
                <a:latin typeface="Times New Roman" panose="02020603050405020304"/>
                <a:cs typeface="Arial" panose="020B0604020202020204"/>
              </a:rPr>
              <a:t>      </a:t>
            </a:r>
            <a:endParaRPr lang="en-US" sz="1700" b="1">
              <a:latin typeface="Arial" panose="020B0604020202020204"/>
              <a:cs typeface="Arial" panose="020B0604020202020204"/>
            </a:endParaRPr>
          </a:p>
          <a:p>
            <a:pPr marL="0" indent="0">
              <a:lnSpc>
                <a:spcPct val="90000"/>
              </a:lnSpc>
              <a:buNone/>
            </a:pPr>
            <a:r>
              <a:rPr lang="en-US" sz="1700" b="1">
                <a:latin typeface="Times New Roman" panose="02020603050405020304"/>
                <a:cs typeface="Arial" panose="020B0604020202020204"/>
              </a:rPr>
              <a:t>      Different Approaches:</a:t>
            </a:r>
            <a:endParaRPr lang="en-US" sz="1700" b="1">
              <a:latin typeface="Times New Roman" panose="02020603050405020304"/>
              <a:cs typeface="Arial" panose="020B0604020202020204"/>
            </a:endParaRPr>
          </a:p>
          <a:p>
            <a:pPr>
              <a:lnSpc>
                <a:spcPct val="90000"/>
              </a:lnSpc>
            </a:pPr>
            <a:r>
              <a:rPr lang="en-US" sz="1700">
                <a:latin typeface="Times New Roman" panose="02020603050405020304"/>
                <a:cs typeface="Arial" panose="020B0604020202020204"/>
              </a:rPr>
              <a:t> Genetic , brute force, constranits propagation etc</a:t>
            </a:r>
            <a:br>
              <a:rPr lang="en-US" sz="1700">
                <a:latin typeface="Times New Roman" panose="02020603050405020304"/>
                <a:cs typeface="Arial" panose="020B0604020202020204"/>
              </a:rPr>
            </a:br>
            <a:r>
              <a:rPr lang="en-US" sz="1700">
                <a:latin typeface="Times New Roman" panose="02020603050405020304"/>
                <a:cs typeface="Arial" panose="020B0604020202020204"/>
              </a:rPr>
              <a:t> </a:t>
            </a:r>
            <a:r>
              <a:rPr lang="en-US" sz="1700" b="1">
                <a:latin typeface="Times New Roman" panose="02020603050405020304"/>
                <a:cs typeface="Arial" panose="020B0604020202020204"/>
              </a:rPr>
              <a:t>Proposed method:</a:t>
            </a:r>
            <a:endParaRPr lang="en-US" sz="1700" b="1">
              <a:latin typeface="Times New Roman" panose="02020603050405020304"/>
              <a:cs typeface="Arial" panose="020B0604020202020204"/>
            </a:endParaRPr>
          </a:p>
          <a:p>
            <a:pPr>
              <a:lnSpc>
                <a:spcPct val="90000"/>
              </a:lnSpc>
            </a:pPr>
            <a:r>
              <a:rPr lang="en-US" sz="1700">
                <a:latin typeface="Times New Roman" panose="02020603050405020304"/>
                <a:cs typeface="Arial" panose="020B0604020202020204"/>
              </a:rPr>
              <a:t> Solve by CSP(constranit  satisfaction problem)</a:t>
            </a:r>
            <a:br>
              <a:rPr lang="en-US" sz="1700">
                <a:latin typeface="Times New Roman" panose="02020603050405020304"/>
                <a:cs typeface="Arial" panose="020B0604020202020204"/>
              </a:rPr>
            </a:br>
            <a:r>
              <a:rPr lang="en-US" sz="1700" b="1">
                <a:latin typeface="Times New Roman" panose="02020603050405020304"/>
                <a:cs typeface="Arial" panose="020B0604020202020204"/>
              </a:rPr>
              <a:t>Basic Algorithm:</a:t>
            </a:r>
            <a:br>
              <a:rPr lang="en-US" sz="1700">
                <a:latin typeface="Times New Roman" panose="02020603050405020304"/>
                <a:cs typeface="Arial" panose="020B0604020202020204"/>
              </a:rPr>
            </a:br>
            <a:r>
              <a:rPr lang="en-US" sz="1700">
                <a:latin typeface="Times New Roman" panose="02020603050405020304"/>
                <a:cs typeface="Arial" panose="020B0604020202020204"/>
              </a:rPr>
              <a:t>given assignment(value) to a variable </a:t>
            </a:r>
            <a:br>
              <a:rPr lang="en-US" sz="1700">
                <a:latin typeface="Times New Roman" panose="02020603050405020304"/>
                <a:cs typeface="Arial" panose="020B0604020202020204"/>
              </a:rPr>
            </a:br>
            <a:r>
              <a:rPr lang="en-US" sz="1700">
                <a:latin typeface="Times New Roman" panose="02020603050405020304"/>
                <a:cs typeface="Arial" panose="020B0604020202020204"/>
              </a:rPr>
              <a:t>and check wheather it's violate  the contranits or not </a:t>
            </a:r>
            <a:br>
              <a:rPr lang="en-US" sz="1700">
                <a:latin typeface="Times New Roman" panose="02020603050405020304"/>
                <a:cs typeface="Arial" panose="020B0604020202020204"/>
              </a:rPr>
            </a:br>
            <a:r>
              <a:rPr lang="en-US" sz="1700">
                <a:latin typeface="Times New Roman" panose="02020603050405020304"/>
                <a:cs typeface="Arial" panose="020B0604020202020204"/>
              </a:rPr>
              <a:t>if violate the constranits, then they use backtracking</a:t>
            </a:r>
            <a:br>
              <a:rPr lang="en-US" sz="1700">
                <a:latin typeface="Times New Roman" panose="02020603050405020304"/>
                <a:cs typeface="Arial" panose="020B0604020202020204"/>
              </a:rPr>
            </a:br>
            <a:r>
              <a:rPr lang="en-US" sz="1700" b="1">
                <a:latin typeface="Times New Roman" panose="02020603050405020304"/>
                <a:cs typeface="Arial" panose="020B0604020202020204"/>
              </a:rPr>
              <a:t>Adavntages </a:t>
            </a:r>
            <a:r>
              <a:rPr lang="en-US" sz="1700">
                <a:latin typeface="Times New Roman" panose="02020603050405020304"/>
                <a:cs typeface="Arial" panose="020B0604020202020204"/>
              </a:rPr>
              <a:t>:</a:t>
            </a:r>
            <a:br>
              <a:rPr lang="en-US" sz="1700">
                <a:latin typeface="Times New Roman" panose="02020603050405020304"/>
                <a:cs typeface="Arial" panose="020B0604020202020204"/>
              </a:rPr>
            </a:br>
            <a:r>
              <a:rPr lang="en-US" sz="1700" u="sng">
                <a:latin typeface="Times New Roman" panose="02020603050405020304"/>
                <a:ea typeface="+mn-lt"/>
                <a:cs typeface="+mn-lt"/>
              </a:rPr>
              <a:t>Logical Representation:</a:t>
            </a:r>
            <a:endParaRPr lang="en-US" sz="1700" u="sng">
              <a:latin typeface="Times New Roman" panose="02020603050405020304"/>
              <a:cs typeface="Arial" panose="020B0604020202020204"/>
            </a:endParaRPr>
          </a:p>
          <a:p>
            <a:pPr lvl="1">
              <a:lnSpc>
                <a:spcPct val="90000"/>
              </a:lnSpc>
            </a:pPr>
            <a:r>
              <a:rPr lang="en-US" sz="1700" b="1">
                <a:latin typeface="Times New Roman" panose="02020603050405020304"/>
                <a:ea typeface="+mn-lt"/>
                <a:cs typeface="+mn-lt"/>
              </a:rPr>
              <a:t>Benefit:</a:t>
            </a:r>
            <a:r>
              <a:rPr lang="en-US" sz="1700">
                <a:latin typeface="Times New Roman" panose="02020603050405020304"/>
                <a:ea typeface="+mn-lt"/>
                <a:cs typeface="+mn-lt"/>
              </a:rPr>
              <a:t> CSP provides a natural and logical representation of the constraints in Sudoku. Variables, domains, and constraints can be directly mapped to the puzzle's structure, making the modeling process intuitive.</a:t>
            </a:r>
            <a:endParaRPr lang="en-US" sz="1700">
              <a:latin typeface="Times New Roman" panose="02020603050405020304"/>
              <a:cs typeface="Times New Roman" panose="02020603050405020304"/>
            </a:endParaRPr>
          </a:p>
          <a:p>
            <a:pPr>
              <a:lnSpc>
                <a:spcPct val="90000"/>
              </a:lnSpc>
            </a:pPr>
            <a:r>
              <a:rPr lang="en-US" sz="1700" u="sng">
                <a:latin typeface="Times New Roman" panose="02020603050405020304"/>
                <a:ea typeface="+mn-lt"/>
                <a:cs typeface="+mn-lt"/>
              </a:rPr>
              <a:t>Declarative Problem Solving:</a:t>
            </a:r>
            <a:endParaRPr lang="en-US" sz="1700" u="sng">
              <a:latin typeface="Times New Roman" panose="02020603050405020304"/>
              <a:cs typeface="Arial" panose="020B0604020202020204"/>
            </a:endParaRPr>
          </a:p>
          <a:p>
            <a:pPr lvl="1">
              <a:lnSpc>
                <a:spcPct val="90000"/>
              </a:lnSpc>
            </a:pPr>
            <a:r>
              <a:rPr lang="en-US" sz="1700" b="1">
                <a:latin typeface="Times New Roman" panose="02020603050405020304"/>
                <a:ea typeface="+mn-lt"/>
                <a:cs typeface="+mn-lt"/>
              </a:rPr>
              <a:t>Benefit:</a:t>
            </a:r>
            <a:r>
              <a:rPr lang="en-US" sz="1700">
                <a:latin typeface="Times New Roman" panose="02020603050405020304"/>
                <a:ea typeface="+mn-lt"/>
                <a:cs typeface="+mn-lt"/>
              </a:rPr>
              <a:t> CSP allows for a declarative problem-solving approach. The focus is on defining what the solution should look like (declarative), rather than explicitly prescribing how to reach the solution (procedural). This simplifies the problem-solving process.</a:t>
            </a:r>
            <a:endParaRPr lang="en-US" sz="1700">
              <a:latin typeface="Times New Roman" panose="02020603050405020304"/>
              <a:cs typeface="Times New Roman" panose="02020603050405020304"/>
            </a:endParaRPr>
          </a:p>
          <a:p>
            <a:pPr>
              <a:lnSpc>
                <a:spcPct val="90000"/>
              </a:lnSpc>
            </a:pPr>
            <a:endParaRPr lang="en-US" sz="1700">
              <a:latin typeface="Times New Roman" panose="02020603050405020304"/>
              <a:cs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lIns="91440" tIns="45720" rIns="91440" bIns="45720" anchor="b" anchorCtr="0">
            <a:normAutofit/>
          </a:bodyPr>
          <a:lstStyle/>
          <a:p>
            <a:pPr algn="r"/>
            <a:br>
              <a:rPr lang="en-US" sz="4000">
                <a:solidFill>
                  <a:srgbClr val="FFFFFF"/>
                </a:solidFill>
                <a:latin typeface="Times New Roman" panose="02020603050405020304"/>
                <a:cs typeface="Times New Roman" panose="02020603050405020304"/>
              </a:rPr>
            </a:br>
            <a:r>
              <a:rPr lang="en-US" sz="4000">
                <a:solidFill>
                  <a:srgbClr val="FFFFFF"/>
                </a:solidFill>
                <a:latin typeface="Times New Roman" panose="02020603050405020304"/>
                <a:cs typeface="Times New Roman" panose="02020603050405020304"/>
              </a:rPr>
              <a:t>Proposed Solution</a:t>
            </a: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lIns="91440" tIns="45720" rIns="91440" bIns="45720" anchor="ctr">
            <a:normAutofit/>
          </a:bodyPr>
          <a:lstStyle/>
          <a:p>
            <a:pPr lvl="1">
              <a:lnSpc>
                <a:spcPct val="90000"/>
              </a:lnSpc>
            </a:pPr>
            <a:endParaRPr lang="en-US" sz="1600">
              <a:cs typeface="Arial" panose="020B0604020202020204"/>
            </a:endParaRPr>
          </a:p>
          <a:p>
            <a:pPr>
              <a:lnSpc>
                <a:spcPct val="90000"/>
              </a:lnSpc>
            </a:pPr>
            <a:r>
              <a:rPr lang="en-US" sz="1600" u="sng">
                <a:latin typeface="Times New Roman" panose="02020603050405020304"/>
                <a:cs typeface="Arial" panose="020B0604020202020204"/>
              </a:rPr>
              <a:t>Efficiency in Handling Constraints:</a:t>
            </a:r>
            <a:endParaRPr lang="en-US" sz="1600" u="sng">
              <a:latin typeface="Times New Roman" panose="02020603050405020304"/>
              <a:cs typeface="Arial" panose="020B0604020202020204"/>
            </a:endParaRPr>
          </a:p>
          <a:p>
            <a:pPr lvl="1">
              <a:lnSpc>
                <a:spcPct val="90000"/>
              </a:lnSpc>
            </a:pPr>
            <a:r>
              <a:rPr lang="en-US" sz="1600" b="1">
                <a:latin typeface="Times New Roman" panose="02020603050405020304"/>
                <a:cs typeface="Arial" panose="020B0604020202020204"/>
              </a:rPr>
              <a:t>Benefit:</a:t>
            </a:r>
            <a:r>
              <a:rPr lang="en-US" sz="1600">
                <a:latin typeface="Times New Roman" panose="02020603050405020304"/>
                <a:cs typeface="Arial" panose="020B0604020202020204"/>
              </a:rPr>
              <a:t> CSP is designed to handle constraints efficiently. Sudoku puzzles have strict rules regarding the placement of numbers in rows, columns, and subgrids. CSP can enforce these constraints effectively, leading to optimized puzzle-solving.</a:t>
            </a:r>
            <a:endParaRPr lang="en-US" sz="1600">
              <a:latin typeface="Times New Roman" panose="02020603050405020304"/>
              <a:cs typeface="Arial" panose="020B0604020202020204"/>
            </a:endParaRPr>
          </a:p>
          <a:p>
            <a:pPr>
              <a:lnSpc>
                <a:spcPct val="90000"/>
              </a:lnSpc>
            </a:pPr>
            <a:r>
              <a:rPr lang="en-US" sz="1600" u="sng">
                <a:latin typeface="Times New Roman" panose="02020603050405020304"/>
                <a:cs typeface="Arial" panose="020B0604020202020204"/>
              </a:rPr>
              <a:t>Adaptability to Varying Puzzle Complexities:</a:t>
            </a:r>
            <a:endParaRPr lang="en-US" sz="1600" u="sng">
              <a:latin typeface="Times New Roman" panose="02020603050405020304"/>
              <a:cs typeface="Arial" panose="020B0604020202020204"/>
            </a:endParaRPr>
          </a:p>
          <a:p>
            <a:pPr lvl="1">
              <a:lnSpc>
                <a:spcPct val="90000"/>
              </a:lnSpc>
            </a:pPr>
            <a:r>
              <a:rPr lang="en-US" sz="1600" b="1">
                <a:latin typeface="Times New Roman" panose="02020603050405020304"/>
                <a:cs typeface="Arial" panose="020B0604020202020204"/>
              </a:rPr>
              <a:t>Benefit:</a:t>
            </a:r>
            <a:r>
              <a:rPr lang="en-US" sz="1600">
                <a:latin typeface="Times New Roman" panose="02020603050405020304"/>
                <a:cs typeface="Arial" panose="020B0604020202020204"/>
              </a:rPr>
              <a:t> CSP techniques can adapt well to puzzles of varying complexities. Whether the puzzle is straightforward or highly intricate, the same CSP framework can be applied with adjustments to the constraints, allowing for a unified approach.</a:t>
            </a:r>
            <a:endParaRPr lang="en-US" sz="1600">
              <a:latin typeface="Times New Roman" panose="02020603050405020304"/>
              <a:cs typeface="Arial" panose="020B0604020202020204"/>
            </a:endParaRPr>
          </a:p>
          <a:p>
            <a:pPr>
              <a:lnSpc>
                <a:spcPct val="90000"/>
              </a:lnSpc>
            </a:pPr>
            <a:r>
              <a:rPr lang="en-US" sz="1600" u="sng">
                <a:latin typeface="Times New Roman" panose="02020603050405020304"/>
                <a:cs typeface="Arial" panose="020B0604020202020204"/>
              </a:rPr>
              <a:t>Support for User-Input Constraints:</a:t>
            </a:r>
            <a:endParaRPr lang="en-US" sz="1600" u="sng">
              <a:latin typeface="Times New Roman" panose="02020603050405020304"/>
              <a:cs typeface="Arial" panose="020B0604020202020204"/>
            </a:endParaRPr>
          </a:p>
          <a:p>
            <a:pPr lvl="1">
              <a:lnSpc>
                <a:spcPct val="90000"/>
              </a:lnSpc>
            </a:pPr>
            <a:r>
              <a:rPr lang="en-US" sz="1600" b="1">
                <a:latin typeface="Times New Roman" panose="02020603050405020304"/>
                <a:cs typeface="Arial" panose="020B0604020202020204"/>
              </a:rPr>
              <a:t>Benefit:</a:t>
            </a:r>
            <a:r>
              <a:rPr lang="en-US" sz="1600">
                <a:latin typeface="Times New Roman" panose="02020603050405020304"/>
                <a:cs typeface="Arial" panose="020B0604020202020204"/>
              </a:rPr>
              <a:t> CSP naturally accommodates user-input constraints. As users fill in values, these become additional constraints in the CSP model. This user interaction is seamlessly integrated into the solving process.</a:t>
            </a:r>
            <a:endParaRPr lang="en-US" sz="1600">
              <a:latin typeface="Times New Roman" panose="02020603050405020304"/>
              <a:cs typeface="Arial" panose="020B0604020202020204"/>
            </a:endParaRPr>
          </a:p>
          <a:p>
            <a:pPr>
              <a:lnSpc>
                <a:spcPct val="90000"/>
              </a:lnSpc>
            </a:pPr>
            <a:r>
              <a:rPr lang="en-US" sz="1600" b="1">
                <a:latin typeface="Times New Roman" panose="02020603050405020304"/>
                <a:cs typeface="Arial" panose="020B0604020202020204"/>
              </a:rPr>
              <a:t>Why other approaches not used:</a:t>
            </a:r>
            <a:br>
              <a:rPr lang="en-US" sz="1600" b="1" dirty="0">
                <a:latin typeface="Times New Roman" panose="02020603050405020304"/>
                <a:cs typeface="Arial" panose="020B0604020202020204"/>
              </a:rPr>
            </a:br>
            <a:r>
              <a:rPr lang="en-US" sz="1600">
                <a:latin typeface="Times New Roman" panose="02020603050405020304"/>
                <a:ea typeface="+mn-lt"/>
                <a:cs typeface="+mn-lt"/>
              </a:rPr>
              <a:t>Computational complexity may be high, and convergence to a solution is not always guaranteed.</a:t>
            </a:r>
            <a:br>
              <a:rPr lang="en-US" sz="1600">
                <a:latin typeface="Times New Roman" panose="02020603050405020304"/>
                <a:ea typeface="+mn-lt"/>
                <a:cs typeface="+mn-lt"/>
              </a:rPr>
            </a:br>
            <a:r>
              <a:rPr lang="en-US" sz="1600">
                <a:latin typeface="Times New Roman" panose="02020603050405020304"/>
                <a:ea typeface="+mn-lt"/>
                <a:cs typeface="+mn-lt"/>
              </a:rPr>
              <a:t>Inefficient for large puzzles, especially those with many empty cells.</a:t>
            </a:r>
            <a:endParaRPr lang="en-US" sz="1600">
              <a:latin typeface="Times New Roman" panose="02020603050405020304"/>
              <a:ea typeface="+mn-lt"/>
              <a:cs typeface="+mn-lt"/>
            </a:endParaRPr>
          </a:p>
          <a:p>
            <a:pPr>
              <a:lnSpc>
                <a:spcPct val="90000"/>
              </a:lnSpc>
            </a:pPr>
            <a:r>
              <a:rPr lang="en-US" sz="1600">
                <a:latin typeface="Times New Roman" panose="02020603050405020304"/>
                <a:ea typeface="+mn-lt"/>
                <a:cs typeface="+mn-lt"/>
              </a:rPr>
              <a:t>Complexity increases for puzzles with many possibilities at each step.</a:t>
            </a:r>
            <a:endParaRPr lang="en-US" sz="1600">
              <a:latin typeface="Times New Roman" panose="02020603050405020304"/>
              <a:ea typeface="+mn-lt"/>
              <a:cs typeface="+mn-lt"/>
            </a:endParaRPr>
          </a:p>
          <a:p>
            <a:pPr>
              <a:lnSpc>
                <a:spcPct val="90000"/>
              </a:lnSpc>
            </a:pPr>
            <a:r>
              <a:rPr lang="en-US" sz="1600">
                <a:latin typeface="Times New Roman" panose="02020603050405020304"/>
                <a:ea typeface="+mn-lt"/>
                <a:cs typeface="+mn-lt"/>
              </a:rPr>
              <a:t>Can still be slow for very complex puzzles.</a:t>
            </a:r>
            <a:endParaRPr lang="en-US" sz="1600">
              <a:latin typeface="Times New Roman" panose="02020603050405020304"/>
              <a:cs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13968"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4" y="5490971"/>
            <a:ext cx="6962072" cy="1159200"/>
          </a:xfrm>
        </p:spPr>
        <p:txBody>
          <a:bodyPr vert="horz" lIns="91440" tIns="45720" rIns="91440" bIns="45720" rtlCol="0" anchor="ctr">
            <a:normAutofit/>
          </a:bodyPr>
          <a:lstStyle/>
          <a:p>
            <a:pPr>
              <a:lnSpc>
                <a:spcPct val="90000"/>
              </a:lnSpc>
            </a:pPr>
            <a:r>
              <a:rPr lang="en-US" sz="4000" kern="1200">
                <a:solidFill>
                  <a:srgbClr val="FFFFFF"/>
                </a:solidFill>
                <a:latin typeface="+mj-lt"/>
                <a:ea typeface="+mj-ea"/>
                <a:cs typeface="+mj-cs"/>
              </a:rPr>
              <a:t>Results</a:t>
            </a:r>
            <a:endParaRPr lang="en-US" sz="4000" kern="1200">
              <a:solidFill>
                <a:srgbClr val="FFFFFF"/>
              </a:solidFill>
              <a:latin typeface="+mj-lt"/>
              <a:ea typeface="+mj-ea"/>
              <a:cs typeface="+mj-cs"/>
            </a:endParaRPr>
          </a:p>
        </p:txBody>
      </p:sp>
      <p:pic>
        <p:nvPicPr>
          <p:cNvPr id="5" name="hassan">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903472" y="146417"/>
            <a:ext cx="9629866" cy="52236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6751</Words>
  <Application>WPS Presentation</Application>
  <PresentationFormat>Widescreen</PresentationFormat>
  <Paragraphs>155</Paragraphs>
  <Slides>15</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Arial</vt:lpstr>
      <vt:lpstr>Times New Roman</vt:lpstr>
      <vt:lpstr>Times New Roman</vt:lpstr>
      <vt:lpstr>Courier New</vt:lpstr>
      <vt:lpstr>Calibri</vt:lpstr>
      <vt:lpstr>Microsoft YaHei</vt:lpstr>
      <vt:lpstr>Arial Unicode MS</vt:lpstr>
      <vt:lpstr>Calibri</vt:lpstr>
      <vt:lpstr>Orange Waves</vt:lpstr>
      <vt:lpstr>Sudoku using CSP 	  </vt:lpstr>
      <vt:lpstr>Outline</vt:lpstr>
      <vt:lpstr>Introduction</vt:lpstr>
      <vt:lpstr> Literature Review</vt:lpstr>
      <vt:lpstr>How The Project Work</vt:lpstr>
      <vt:lpstr>Flow Chart</vt:lpstr>
      <vt:lpstr> Proposed Solution</vt:lpstr>
      <vt:lpstr> Proposed Solution</vt:lpstr>
      <vt:lpstr>Results</vt:lpstr>
      <vt:lpstr>Teamwork/Tasks Division Muhammad Bilal butt</vt:lpstr>
      <vt:lpstr>Teamwork/Tasks Division Muhammad Hassan</vt:lpstr>
      <vt:lpstr>Timeline</vt:lpstr>
      <vt:lpstr>Timeline</vt:lpstr>
      <vt:lpstr>Learning:</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 Presentation</dc:title>
  <dc:creator>Dr. Muhammad Shoaib Khaliq</dc:creator>
  <cp:lastModifiedBy>butt0</cp:lastModifiedBy>
  <cp:revision>946</cp:revision>
  <cp:lastPrinted>2023-08-02T07:35:00Z</cp:lastPrinted>
  <dcterms:created xsi:type="dcterms:W3CDTF">2020-10-16T15:32:00Z</dcterms:created>
  <dcterms:modified xsi:type="dcterms:W3CDTF">2025-03-20T11:46:17Z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9CD58D43FCED4D348E9F159E42DFD466_13</vt:lpwstr>
  </property>
  <property fmtid="{D5CDD505-2E9C-101B-9397-08002B2CF9AE}" pid="3" name="KSOProductBuildVer">
    <vt:lpwstr>2057-12.2.0.20326</vt:lpwstr>
  </property>
</Properties>
</file>